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88" autoAdjust="0"/>
    <p:restoredTop sz="94291" autoAdjust="0"/>
  </p:normalViewPr>
  <p:slideViewPr>
    <p:cSldViewPr snapToGrid="0">
      <p:cViewPr>
        <p:scale>
          <a:sx n="70" d="100"/>
          <a:sy n="70" d="100"/>
        </p:scale>
        <p:origin x="-13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E459B0-BDCF-4817-B553-26879CB51688}" type="datetimeFigureOut">
              <a:rPr lang="en-US" smtClean="0"/>
              <a:t>12/8/2019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A9308D-B90F-4D4D-B24E-19B97C64822F}" type="slidenum">
              <a:rPr lang="en-US" smtClean="0"/>
              <a:t>‹#›</a:t>
            </a:fld>
            <a:endParaRPr lang="en-US" dirty="0"/>
          </a:p>
        </p:txBody>
      </p:sp>
    </p:spTree>
    <p:extLst>
      <p:ext uri="{BB962C8B-B14F-4D97-AF65-F5344CB8AC3E}">
        <p14:creationId xmlns:p14="http://schemas.microsoft.com/office/powerpoint/2010/main" val="44526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introduces us to what soil remediation and some soil remediation strategies as well as the important of soil purity </a:t>
            </a:r>
          </a:p>
          <a:p>
            <a:r>
              <a:rPr lang="en-US" sz="1200" dirty="0">
                <a:latin typeface="Times New Roman" panose="02020603050405020304" pitchFamily="18" charset="0"/>
                <a:cs typeface="Times New Roman" panose="02020603050405020304" pitchFamily="18" charset="0"/>
              </a:rPr>
              <a:t>Soil purity is very important to human and animal lives</a:t>
            </a:r>
          </a:p>
          <a:p>
            <a:r>
              <a:rPr lang="en-US" sz="1200" dirty="0">
                <a:latin typeface="Times New Roman" panose="02020603050405020304" pitchFamily="18" charset="0"/>
                <a:cs typeface="Times New Roman" panose="02020603050405020304" pitchFamily="18" charset="0"/>
              </a:rPr>
              <a:t> A variety of technologies have been discussed </a:t>
            </a:r>
          </a:p>
          <a:p>
            <a:r>
              <a:rPr lang="en-US" sz="1200" dirty="0">
                <a:latin typeface="Times New Roman" panose="02020603050405020304" pitchFamily="18" charset="0"/>
                <a:cs typeface="Times New Roman" panose="02020603050405020304" pitchFamily="18" charset="0"/>
              </a:rPr>
              <a:t>Theses include among others </a:t>
            </a:r>
          </a:p>
          <a:p>
            <a:r>
              <a:rPr lang="en-US" sz="1200" dirty="0">
                <a:latin typeface="Times New Roman" panose="02020603050405020304" pitchFamily="18" charset="0"/>
                <a:cs typeface="Times New Roman" panose="02020603050405020304" pitchFamily="18" charset="0"/>
              </a:rPr>
              <a:t>Thermal Desorption</a:t>
            </a:r>
          </a:p>
          <a:p>
            <a:pPr>
              <a:buFont typeface="Wingdings" pitchFamily="2" charset="2"/>
              <a:buChar char="Ø"/>
            </a:pPr>
            <a:r>
              <a:rPr lang="en-US" sz="1200" dirty="0">
                <a:latin typeface="Times New Roman" panose="02020603050405020304" pitchFamily="18" charset="0"/>
                <a:cs typeface="Times New Roman" panose="02020603050405020304" pitchFamily="18" charset="0"/>
              </a:rPr>
              <a:t>Soil washing</a:t>
            </a:r>
          </a:p>
          <a:p>
            <a:pPr>
              <a:buFont typeface="Wingdings" pitchFamily="2" charset="2"/>
              <a:buChar char="Ø"/>
            </a:pPr>
            <a:r>
              <a:rPr lang="en-US" sz="1200" dirty="0"/>
              <a:t>Air Sparging</a:t>
            </a:r>
          </a:p>
          <a:p>
            <a:pPr>
              <a:buFont typeface="Wingdings" pitchFamily="2" charset="2"/>
              <a:buChar char="Ø"/>
            </a:pPr>
            <a:r>
              <a:rPr lang="en-US" sz="1200" dirty="0">
                <a:latin typeface="Times New Roman" panose="02020603050405020304" pitchFamily="18" charset="0"/>
                <a:cs typeface="Times New Roman" panose="02020603050405020304" pitchFamily="18" charset="0"/>
              </a:rPr>
              <a:t>Encapsulation</a:t>
            </a:r>
          </a:p>
          <a:p>
            <a:pPr>
              <a:buFont typeface="Wingdings" pitchFamily="2" charset="2"/>
              <a:buChar char="Ø"/>
            </a:pPr>
            <a:r>
              <a:rPr lang="en-US" sz="1200" dirty="0">
                <a:latin typeface="Times New Roman" panose="02020603050405020304" pitchFamily="18" charset="0"/>
                <a:cs typeface="Times New Roman" panose="02020603050405020304" pitchFamily="18" charset="0"/>
              </a:rPr>
              <a:t>Soil vapor extraction</a:t>
            </a:r>
          </a:p>
          <a:p>
            <a:pPr>
              <a:buFont typeface="Wingdings" pitchFamily="2" charset="2"/>
              <a:buChar char="Ø"/>
            </a:pP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CA9308D-B90F-4D4D-B24E-19B97C64822F}" type="slidenum">
              <a:rPr lang="en-US" smtClean="0"/>
              <a:t>2</a:t>
            </a:fld>
            <a:endParaRPr lang="en-US" dirty="0"/>
          </a:p>
        </p:txBody>
      </p:sp>
    </p:spTree>
    <p:extLst>
      <p:ext uri="{BB962C8B-B14F-4D97-AF65-F5344CB8AC3E}">
        <p14:creationId xmlns:p14="http://schemas.microsoft.com/office/powerpoint/2010/main" val="1965236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The slides describes  process of how  thermal desorption technology works </a:t>
            </a:r>
          </a:p>
          <a:p>
            <a:r>
              <a:rPr lang="en-US" sz="1200" dirty="0">
                <a:latin typeface="Times New Roman" panose="02020603050405020304" pitchFamily="18" charset="0"/>
                <a:cs typeface="Times New Roman" panose="02020603050405020304" pitchFamily="18" charset="0"/>
              </a:rPr>
              <a:t>This technology relies of heat that is applied in desorber.</a:t>
            </a:r>
          </a:p>
          <a:p>
            <a:r>
              <a:rPr lang="en-US" sz="1200" dirty="0">
                <a:latin typeface="Times New Roman" panose="02020603050405020304" pitchFamily="18" charset="0"/>
                <a:cs typeface="Times New Roman" panose="02020603050405020304" pitchFamily="18" charset="0"/>
              </a:rPr>
              <a:t> From thermal desorption as shown in our chart , materials are treated and taken to backfills </a:t>
            </a:r>
          </a:p>
          <a:p>
            <a:r>
              <a:rPr lang="en-US" dirty="0"/>
              <a:t>Water, contaminants , carbon and clean off-gas are produced from Gas treatment system as you can see in our Diagram </a:t>
            </a:r>
          </a:p>
        </p:txBody>
      </p:sp>
      <p:sp>
        <p:nvSpPr>
          <p:cNvPr id="4" name="Slide Number Placeholder 3"/>
          <p:cNvSpPr>
            <a:spLocks noGrp="1"/>
          </p:cNvSpPr>
          <p:nvPr>
            <p:ph type="sldNum" sz="quarter" idx="5"/>
          </p:nvPr>
        </p:nvSpPr>
        <p:spPr/>
        <p:txBody>
          <a:bodyPr/>
          <a:lstStyle/>
          <a:p>
            <a:fld id="{ACA9308D-B90F-4D4D-B24E-19B97C64822F}" type="slidenum">
              <a:rPr lang="en-US" smtClean="0"/>
              <a:t>3</a:t>
            </a:fld>
            <a:endParaRPr lang="en-US" dirty="0"/>
          </a:p>
        </p:txBody>
      </p:sp>
    </p:spTree>
    <p:extLst>
      <p:ext uri="{BB962C8B-B14F-4D97-AF65-F5344CB8AC3E}">
        <p14:creationId xmlns:p14="http://schemas.microsoft.com/office/powerpoint/2010/main" val="1607845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 effective technology, thermal desorption is associated with some limitation</a:t>
            </a:r>
          </a:p>
          <a:p>
            <a:r>
              <a:rPr lang="en-US" dirty="0"/>
              <a:t>The technology is applicable where there is a wide range of contaminants and it is ideal for site that are immediately reuse. However, high temperatures causes damage to soil minerals. Sometimes it is costly to sustain high temperature </a:t>
            </a:r>
          </a:p>
        </p:txBody>
      </p:sp>
      <p:sp>
        <p:nvSpPr>
          <p:cNvPr id="4" name="Slide Number Placeholder 3"/>
          <p:cNvSpPr>
            <a:spLocks noGrp="1"/>
          </p:cNvSpPr>
          <p:nvPr>
            <p:ph type="sldNum" sz="quarter" idx="10"/>
          </p:nvPr>
        </p:nvSpPr>
        <p:spPr/>
        <p:txBody>
          <a:bodyPr/>
          <a:lstStyle/>
          <a:p>
            <a:fld id="{ACA9308D-B90F-4D4D-B24E-19B97C64822F}" type="slidenum">
              <a:rPr lang="en-US" smtClean="0"/>
              <a:t>4</a:t>
            </a:fld>
            <a:endParaRPr lang="en-US" dirty="0"/>
          </a:p>
        </p:txBody>
      </p:sp>
    </p:spTree>
    <p:extLst>
      <p:ext uri="{BB962C8B-B14F-4D97-AF65-F5344CB8AC3E}">
        <p14:creationId xmlns:p14="http://schemas.microsoft.com/office/powerpoint/2010/main" val="2940737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Thermal desorption is a technology is highly recommendable method in soil remediation. However, its usage or applicability depends on number of factors like temperature. Finance can be a limitation. It is also associated with environmental problem as it emit some metal dusts. This must be minimized for it to be effective soil remediation.</a:t>
            </a:r>
          </a:p>
        </p:txBody>
      </p:sp>
      <p:sp>
        <p:nvSpPr>
          <p:cNvPr id="4" name="Slide Number Placeholder 3"/>
          <p:cNvSpPr>
            <a:spLocks noGrp="1"/>
          </p:cNvSpPr>
          <p:nvPr>
            <p:ph type="sldNum" sz="quarter" idx="5"/>
          </p:nvPr>
        </p:nvSpPr>
        <p:spPr/>
        <p:txBody>
          <a:bodyPr/>
          <a:lstStyle/>
          <a:p>
            <a:fld id="{ACA9308D-B90F-4D4D-B24E-19B97C64822F}" type="slidenum">
              <a:rPr lang="en-US" smtClean="0"/>
              <a:t>5</a:t>
            </a:fld>
            <a:endParaRPr lang="en-US" dirty="0"/>
          </a:p>
        </p:txBody>
      </p:sp>
    </p:spTree>
    <p:extLst>
      <p:ext uri="{BB962C8B-B14F-4D97-AF65-F5344CB8AC3E}">
        <p14:creationId xmlns:p14="http://schemas.microsoft.com/office/powerpoint/2010/main" val="1347001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describes soil washing technology as a remedial action in soil remediation. As you can see in our flow chart the process begin taking contaminated soil to scrubbing where the materials  are liberated  are physical separated ( Fine and coarse soils separated).</a:t>
            </a:r>
          </a:p>
        </p:txBody>
      </p:sp>
      <p:sp>
        <p:nvSpPr>
          <p:cNvPr id="4" name="Slide Number Placeholder 3"/>
          <p:cNvSpPr>
            <a:spLocks noGrp="1"/>
          </p:cNvSpPr>
          <p:nvPr>
            <p:ph type="sldNum" sz="quarter" idx="5"/>
          </p:nvPr>
        </p:nvSpPr>
        <p:spPr/>
        <p:txBody>
          <a:bodyPr/>
          <a:lstStyle/>
          <a:p>
            <a:fld id="{ACA9308D-B90F-4D4D-B24E-19B97C64822F}" type="slidenum">
              <a:rPr lang="en-US" smtClean="0"/>
              <a:t>6</a:t>
            </a:fld>
            <a:endParaRPr lang="en-US" dirty="0"/>
          </a:p>
        </p:txBody>
      </p:sp>
    </p:spTree>
    <p:extLst>
      <p:ext uri="{BB962C8B-B14F-4D97-AF65-F5344CB8AC3E}">
        <p14:creationId xmlns:p14="http://schemas.microsoft.com/office/powerpoint/2010/main" val="3512939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 washing technology is essential since it is most  cost effective and time efficient technology and it can be carried out in a controlled workplace. The problem with this technology is that large area is demanded and works only where the soil is coarse. This means that, very fine soils like silt and clay can make its application ineffective.</a:t>
            </a:r>
          </a:p>
        </p:txBody>
      </p:sp>
      <p:sp>
        <p:nvSpPr>
          <p:cNvPr id="4" name="Slide Number Placeholder 3"/>
          <p:cNvSpPr>
            <a:spLocks noGrp="1"/>
          </p:cNvSpPr>
          <p:nvPr>
            <p:ph type="sldNum" sz="quarter" idx="10"/>
          </p:nvPr>
        </p:nvSpPr>
        <p:spPr/>
        <p:txBody>
          <a:bodyPr/>
          <a:lstStyle/>
          <a:p>
            <a:fld id="{ACA9308D-B90F-4D4D-B24E-19B97C64822F}" type="slidenum">
              <a:rPr lang="en-US" smtClean="0"/>
              <a:t>7</a:t>
            </a:fld>
            <a:endParaRPr lang="en-US" dirty="0"/>
          </a:p>
        </p:txBody>
      </p:sp>
    </p:spTree>
    <p:extLst>
      <p:ext uri="{BB962C8B-B14F-4D97-AF65-F5344CB8AC3E}">
        <p14:creationId xmlns:p14="http://schemas.microsoft.com/office/powerpoint/2010/main" val="1504183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soli remedial action that is best when dealing with remediation of soil that is not complex. It is best where we have gravel and sand. Soils rich in clay or even silt makes it ineffective. Its applicability depends on cost, type of contamination, and operational consideration. Length duration makes it more expensive</a:t>
            </a:r>
          </a:p>
        </p:txBody>
      </p:sp>
      <p:sp>
        <p:nvSpPr>
          <p:cNvPr id="4" name="Slide Number Placeholder 3"/>
          <p:cNvSpPr>
            <a:spLocks noGrp="1"/>
          </p:cNvSpPr>
          <p:nvPr>
            <p:ph type="sldNum" sz="quarter" idx="10"/>
          </p:nvPr>
        </p:nvSpPr>
        <p:spPr/>
        <p:txBody>
          <a:bodyPr/>
          <a:lstStyle/>
          <a:p>
            <a:fld id="{ACA9308D-B90F-4D4D-B24E-19B97C64822F}" type="slidenum">
              <a:rPr lang="en-US" smtClean="0"/>
              <a:t>8</a:t>
            </a:fld>
            <a:endParaRPr lang="en-US" dirty="0"/>
          </a:p>
        </p:txBody>
      </p:sp>
    </p:spTree>
    <p:extLst>
      <p:ext uri="{BB962C8B-B14F-4D97-AF65-F5344CB8AC3E}">
        <p14:creationId xmlns:p14="http://schemas.microsoft.com/office/powerpoint/2010/main" val="2318136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technology works where we have saturated and unsaturated zones. The air sparking well is dug to reach saturated zones while air vent is dug to reach unsaturated zones. The materials from these two zones are ejected into voc gases where vacuum pump is applied to pull out vapor and then taken to treatment system </a:t>
            </a:r>
          </a:p>
        </p:txBody>
      </p:sp>
      <p:sp>
        <p:nvSpPr>
          <p:cNvPr id="4" name="Slide Number Placeholder 3"/>
          <p:cNvSpPr>
            <a:spLocks noGrp="1"/>
          </p:cNvSpPr>
          <p:nvPr>
            <p:ph type="sldNum" sz="quarter" idx="10"/>
          </p:nvPr>
        </p:nvSpPr>
        <p:spPr/>
        <p:txBody>
          <a:bodyPr/>
          <a:lstStyle/>
          <a:p>
            <a:fld id="{ACA9308D-B90F-4D4D-B24E-19B97C64822F}" type="slidenum">
              <a:rPr lang="en-US" smtClean="0"/>
              <a:t>9</a:t>
            </a:fld>
            <a:endParaRPr lang="en-US" dirty="0"/>
          </a:p>
        </p:txBody>
      </p:sp>
    </p:spTree>
    <p:extLst>
      <p:ext uri="{BB962C8B-B14F-4D97-AF65-F5344CB8AC3E}">
        <p14:creationId xmlns:p14="http://schemas.microsoft.com/office/powerpoint/2010/main" val="3874396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 vapor extraction is a technology that is time efficient, easy to install materials, limited disturbance and can be used with other technologies like air sparging. Besides it is easily monitored. The  problem with this technology is that it requires large screen intervals in the extraction wells. Vacuum is required where the soil is fine and its degree of saturation is high. For the permeable soil, hinders the flow of air hence limiting treatment of contaminants </a:t>
            </a:r>
          </a:p>
        </p:txBody>
      </p:sp>
      <p:sp>
        <p:nvSpPr>
          <p:cNvPr id="4" name="Slide Number Placeholder 3"/>
          <p:cNvSpPr>
            <a:spLocks noGrp="1"/>
          </p:cNvSpPr>
          <p:nvPr>
            <p:ph type="sldNum" sz="quarter" idx="10"/>
          </p:nvPr>
        </p:nvSpPr>
        <p:spPr/>
        <p:txBody>
          <a:bodyPr/>
          <a:lstStyle/>
          <a:p>
            <a:fld id="{ACA9308D-B90F-4D4D-B24E-19B97C64822F}" type="slidenum">
              <a:rPr lang="en-US" smtClean="0"/>
              <a:t>10</a:t>
            </a:fld>
            <a:endParaRPr lang="en-US" dirty="0"/>
          </a:p>
        </p:txBody>
      </p:sp>
    </p:spTree>
    <p:extLst>
      <p:ext uri="{BB962C8B-B14F-4D97-AF65-F5344CB8AC3E}">
        <p14:creationId xmlns:p14="http://schemas.microsoft.com/office/powerpoint/2010/main" val="2554175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Feasibility of this technology</a:t>
            </a:r>
          </a:p>
          <a:p>
            <a:r>
              <a:rPr lang="en-US" dirty="0"/>
              <a:t>Applicable in volatile compounds.</a:t>
            </a:r>
          </a:p>
          <a:p>
            <a:r>
              <a:rPr lang="en-US" dirty="0"/>
              <a:t>when settling for a soil remedial technology the following are the conditions that should be considered:</a:t>
            </a:r>
          </a:p>
          <a:p>
            <a:r>
              <a:rPr lang="en-US" dirty="0">
                <a:latin typeface="Times New Roman" panose="02020603050405020304" pitchFamily="18" charset="0"/>
                <a:cs typeface="Times New Roman" panose="02020603050405020304" pitchFamily="18" charset="0"/>
              </a:rPr>
              <a:t>Underground sampling </a:t>
            </a:r>
          </a:p>
          <a:p>
            <a:r>
              <a:rPr lang="en-US" dirty="0">
                <a:latin typeface="Times New Roman" panose="02020603050405020304" pitchFamily="18" charset="0"/>
                <a:cs typeface="Times New Roman" panose="02020603050405020304" pitchFamily="18" charset="0"/>
              </a:rPr>
              <a:t>Cost of technology</a:t>
            </a:r>
          </a:p>
          <a:p>
            <a:r>
              <a:rPr lang="en-US" dirty="0">
                <a:latin typeface="Times New Roman" panose="02020603050405020304" pitchFamily="18" charset="0"/>
                <a:cs typeface="Times New Roman" panose="02020603050405020304" pitchFamily="18" charset="0"/>
              </a:rPr>
              <a:t>Regulatory requirements</a:t>
            </a:r>
          </a:p>
          <a:p>
            <a:r>
              <a:rPr lang="en-US" dirty="0">
                <a:latin typeface="Times New Roman" panose="02020603050405020304" pitchFamily="18" charset="0"/>
                <a:cs typeface="Times New Roman" panose="02020603050405020304" pitchFamily="18" charset="0"/>
              </a:rPr>
              <a:t>Operational consideratio</a:t>
            </a:r>
            <a:r>
              <a:rPr lang="en-US" dirty="0"/>
              <a:t>n</a:t>
            </a:r>
          </a:p>
          <a:p>
            <a:endParaRPr lang="en-US" dirty="0"/>
          </a:p>
          <a:p>
            <a:endParaRPr lang="en-US" dirty="0"/>
          </a:p>
        </p:txBody>
      </p:sp>
      <p:sp>
        <p:nvSpPr>
          <p:cNvPr id="4" name="Slide Number Placeholder 3"/>
          <p:cNvSpPr>
            <a:spLocks noGrp="1"/>
          </p:cNvSpPr>
          <p:nvPr>
            <p:ph type="sldNum" sz="quarter" idx="10"/>
          </p:nvPr>
        </p:nvSpPr>
        <p:spPr/>
        <p:txBody>
          <a:bodyPr/>
          <a:lstStyle/>
          <a:p>
            <a:fld id="{ACA9308D-B90F-4D4D-B24E-19B97C64822F}" type="slidenum">
              <a:rPr lang="en-US" smtClean="0"/>
              <a:t>11</a:t>
            </a:fld>
            <a:endParaRPr lang="en-US" dirty="0"/>
          </a:p>
        </p:txBody>
      </p:sp>
    </p:spTree>
    <p:extLst>
      <p:ext uri="{BB962C8B-B14F-4D97-AF65-F5344CB8AC3E}">
        <p14:creationId xmlns:p14="http://schemas.microsoft.com/office/powerpoint/2010/main" val="2835355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bioremediation remedial action microorganism is added into injection well that is below water table where there pollutants. The materials flows in and up monitoring and extraction wells as shown in our chart. In the extraction well, the materials are forced through transfer pump </a:t>
            </a:r>
          </a:p>
        </p:txBody>
      </p:sp>
      <p:sp>
        <p:nvSpPr>
          <p:cNvPr id="4" name="Slide Number Placeholder 3"/>
          <p:cNvSpPr>
            <a:spLocks noGrp="1"/>
          </p:cNvSpPr>
          <p:nvPr>
            <p:ph type="sldNum" sz="quarter" idx="10"/>
          </p:nvPr>
        </p:nvSpPr>
        <p:spPr/>
        <p:txBody>
          <a:bodyPr/>
          <a:lstStyle/>
          <a:p>
            <a:fld id="{ACA9308D-B90F-4D4D-B24E-19B97C64822F}" type="slidenum">
              <a:rPr lang="en-US" smtClean="0"/>
              <a:t>12</a:t>
            </a:fld>
            <a:endParaRPr lang="en-US" dirty="0"/>
          </a:p>
        </p:txBody>
      </p:sp>
    </p:spTree>
    <p:extLst>
      <p:ext uri="{BB962C8B-B14F-4D97-AF65-F5344CB8AC3E}">
        <p14:creationId xmlns:p14="http://schemas.microsoft.com/office/powerpoint/2010/main" val="3102441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remedial action is environmental friendly and its cost is comparatively low . Plants are used. It causes little disturbance and it hardly transfer pollutants. The problems in using this technology is that, its is limited to compounds that are biodegradable and can take a very long period compared to other methods </a:t>
            </a:r>
          </a:p>
        </p:txBody>
      </p:sp>
      <p:sp>
        <p:nvSpPr>
          <p:cNvPr id="4" name="Slide Number Placeholder 3"/>
          <p:cNvSpPr>
            <a:spLocks noGrp="1"/>
          </p:cNvSpPr>
          <p:nvPr>
            <p:ph type="sldNum" sz="quarter" idx="10"/>
          </p:nvPr>
        </p:nvSpPr>
        <p:spPr/>
        <p:txBody>
          <a:bodyPr/>
          <a:lstStyle/>
          <a:p>
            <a:fld id="{ACA9308D-B90F-4D4D-B24E-19B97C64822F}" type="slidenum">
              <a:rPr lang="en-US" smtClean="0"/>
              <a:t>13</a:t>
            </a:fld>
            <a:endParaRPr lang="en-US" dirty="0"/>
          </a:p>
        </p:txBody>
      </p:sp>
    </p:spTree>
    <p:extLst>
      <p:ext uri="{BB962C8B-B14F-4D97-AF65-F5344CB8AC3E}">
        <p14:creationId xmlns:p14="http://schemas.microsoft.com/office/powerpoint/2010/main" val="2563766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This technique is considered to be one of the most eco-friendly technology.</a:t>
            </a:r>
            <a:br>
              <a:rPr lang="en-US" dirty="0"/>
            </a:br>
            <a:r>
              <a:rPr lang="en-US" dirty="0"/>
              <a:t>Its applicability depends on time and bacteria</a:t>
            </a:r>
          </a:p>
          <a:p>
            <a:pPr marL="0" indent="0">
              <a:buNone/>
            </a:pPr>
            <a:r>
              <a:rPr lang="en-US" dirty="0"/>
              <a:t>Process can take years </a:t>
            </a:r>
          </a:p>
          <a:p>
            <a:pPr marL="0" indent="0">
              <a:buNone/>
            </a:pPr>
            <a:r>
              <a:rPr lang="en-US" dirty="0"/>
              <a:t>This remedial actions depends on reactions within the cells of microbes</a:t>
            </a:r>
          </a:p>
          <a:p>
            <a:pPr marL="0" indent="0">
              <a:buNone/>
            </a:pPr>
            <a:r>
              <a:rPr lang="en-US" dirty="0"/>
              <a:t>It is applicable treating underground water as well as soil with no offsite transportation </a:t>
            </a:r>
          </a:p>
          <a:p>
            <a:pPr marL="0" indent="0">
              <a:buNone/>
            </a:pPr>
            <a:r>
              <a:rPr lang="en-US" dirty="0"/>
              <a:t>It is limited by inability to manipulate chemical and physical environment </a:t>
            </a:r>
          </a:p>
        </p:txBody>
      </p:sp>
      <p:sp>
        <p:nvSpPr>
          <p:cNvPr id="4" name="Slide Number Placeholder 3"/>
          <p:cNvSpPr>
            <a:spLocks noGrp="1"/>
          </p:cNvSpPr>
          <p:nvPr>
            <p:ph type="sldNum" sz="quarter" idx="10"/>
          </p:nvPr>
        </p:nvSpPr>
        <p:spPr/>
        <p:txBody>
          <a:bodyPr/>
          <a:lstStyle/>
          <a:p>
            <a:fld id="{ACA9308D-B90F-4D4D-B24E-19B97C64822F}" type="slidenum">
              <a:rPr lang="en-US" smtClean="0"/>
              <a:t>14</a:t>
            </a:fld>
            <a:endParaRPr lang="en-US" dirty="0"/>
          </a:p>
        </p:txBody>
      </p:sp>
    </p:spTree>
    <p:extLst>
      <p:ext uri="{BB962C8B-B14F-4D97-AF65-F5344CB8AC3E}">
        <p14:creationId xmlns:p14="http://schemas.microsoft.com/office/powerpoint/2010/main" val="808800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shows how encapsulation remedial technology work in soil remediation. In this technology, soil that has been contaminated I mixed with cement and concrete. This is done to prevent and avoid contamination from outside hence the soil that has been affected is separated to limit spreading </a:t>
            </a:r>
          </a:p>
        </p:txBody>
      </p:sp>
      <p:sp>
        <p:nvSpPr>
          <p:cNvPr id="4" name="Slide Number Placeholder 3"/>
          <p:cNvSpPr>
            <a:spLocks noGrp="1"/>
          </p:cNvSpPr>
          <p:nvPr>
            <p:ph type="sldNum" sz="quarter" idx="10"/>
          </p:nvPr>
        </p:nvSpPr>
        <p:spPr/>
        <p:txBody>
          <a:bodyPr/>
          <a:lstStyle/>
          <a:p>
            <a:fld id="{ACA9308D-B90F-4D4D-B24E-19B97C64822F}" type="slidenum">
              <a:rPr lang="en-US" smtClean="0"/>
              <a:t>15</a:t>
            </a:fld>
            <a:endParaRPr lang="en-US" dirty="0"/>
          </a:p>
        </p:txBody>
      </p:sp>
    </p:spTree>
    <p:extLst>
      <p:ext uri="{BB962C8B-B14F-4D97-AF65-F5344CB8AC3E}">
        <p14:creationId xmlns:p14="http://schemas.microsoft.com/office/powerpoint/2010/main" val="13781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a:t>
            </a:r>
            <a:r>
              <a:rPr lang="en-US" baseline="0" dirty="0"/>
              <a:t> and cons for encapsupaltion:</a:t>
            </a:r>
          </a:p>
          <a:p>
            <a:r>
              <a:rPr lang="en-US" baseline="0" dirty="0"/>
              <a:t> pros</a:t>
            </a:r>
          </a:p>
          <a:p>
            <a:pPr marL="171450" indent="-171450">
              <a:buFont typeface="Arial" pitchFamily="34" charset="0"/>
              <a:buChar char="•"/>
            </a:pPr>
            <a:r>
              <a:rPr lang="en-US" baseline="0" dirty="0"/>
              <a:t>It’s a speedy process doesn’t consumer a lot of time.</a:t>
            </a:r>
          </a:p>
          <a:p>
            <a:pPr marL="171450" indent="-171450">
              <a:buFont typeface="Arial" pitchFamily="34" charset="0"/>
              <a:buChar char="•"/>
            </a:pPr>
            <a:r>
              <a:rPr lang="en-US" baseline="0" dirty="0"/>
              <a:t>When used for its intended purpose its very effective.</a:t>
            </a:r>
          </a:p>
          <a:p>
            <a:pPr marL="0" indent="0">
              <a:buFont typeface="Arial" pitchFamily="34" charset="0"/>
              <a:buNone/>
            </a:pPr>
            <a:r>
              <a:rPr lang="en-US" baseline="0" dirty="0"/>
              <a:t>                  Cons</a:t>
            </a:r>
          </a:p>
          <a:p>
            <a:pPr marL="171450" indent="-171450">
              <a:buFont typeface="Arial" pitchFamily="34" charset="0"/>
              <a:buChar char="•"/>
            </a:pPr>
            <a:r>
              <a:rPr lang="en-US" baseline="0" dirty="0"/>
              <a:t>Its found to separate rather than filter the soil –its ameasure that curbs spread than curing the main issue</a:t>
            </a:r>
          </a:p>
          <a:p>
            <a:pPr marL="171450" indent="-171450">
              <a:buFont typeface="Arial" pitchFamily="34" charset="0"/>
              <a:buChar char="•"/>
            </a:pPr>
            <a:r>
              <a:rPr lang="en-US" baseline="0" dirty="0"/>
              <a:t>Not recommended for soil intended for cultivation – limiting its scope</a:t>
            </a:r>
          </a:p>
          <a:p>
            <a:pPr marL="0" indent="0">
              <a:buFont typeface="Arial" pitchFamily="34" charset="0"/>
              <a:buNone/>
            </a:pP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ACA9308D-B90F-4D4D-B24E-19B97C64822F}" type="slidenum">
              <a:rPr lang="en-US" smtClean="0"/>
              <a:t>16</a:t>
            </a:fld>
            <a:endParaRPr lang="en-US" dirty="0"/>
          </a:p>
        </p:txBody>
      </p:sp>
    </p:spTree>
    <p:extLst>
      <p:ext uri="{BB962C8B-B14F-4D97-AF65-F5344CB8AC3E}">
        <p14:creationId xmlns:p14="http://schemas.microsoft.com/office/powerpoint/2010/main" val="2945950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cap="none" dirty="0">
                <a:latin typeface="Times New Roman" panose="02020603050405020304" pitchFamily="18" charset="0"/>
                <a:cs typeface="Times New Roman" panose="02020603050405020304" pitchFamily="18" charset="0"/>
              </a:rPr>
              <a:t>Before starting </a:t>
            </a:r>
            <a:r>
              <a:rPr lang="en-US" b="0" cap="none" dirty="0"/>
              <a:t>encapsulation good assessment should be made on Financial, technical, environmental and social aspects related to it</a:t>
            </a:r>
          </a:p>
          <a:p>
            <a:pPr algn="l"/>
            <a:r>
              <a:rPr lang="en-US" b="0" cap="none" dirty="0"/>
              <a:t> consider limiting further spread of contaminants or spreading of affected soil </a:t>
            </a:r>
          </a:p>
          <a:p>
            <a:pPr algn="l"/>
            <a:r>
              <a:rPr lang="en-US" b="0" cap="none" dirty="0">
                <a:latin typeface="Times New Roman" panose="02020603050405020304" pitchFamily="18" charset="0"/>
                <a:cs typeface="Times New Roman" panose="02020603050405020304" pitchFamily="18" charset="0"/>
              </a:rPr>
              <a:t>When using this technology soil from the site is not used for growing/cultivating </a:t>
            </a:r>
          </a:p>
          <a:p>
            <a:endParaRPr lang="en-US" b="0" dirty="0"/>
          </a:p>
        </p:txBody>
      </p:sp>
      <p:sp>
        <p:nvSpPr>
          <p:cNvPr id="4" name="Slide Number Placeholder 3"/>
          <p:cNvSpPr>
            <a:spLocks noGrp="1"/>
          </p:cNvSpPr>
          <p:nvPr>
            <p:ph type="sldNum" sz="quarter" idx="5"/>
          </p:nvPr>
        </p:nvSpPr>
        <p:spPr/>
        <p:txBody>
          <a:bodyPr/>
          <a:lstStyle/>
          <a:p>
            <a:fld id="{ACA9308D-B90F-4D4D-B24E-19B97C64822F}" type="slidenum">
              <a:rPr lang="en-US" smtClean="0"/>
              <a:t>17</a:t>
            </a:fld>
            <a:endParaRPr lang="en-US" dirty="0"/>
          </a:p>
        </p:txBody>
      </p:sp>
    </p:spTree>
    <p:extLst>
      <p:ext uri="{BB962C8B-B14F-4D97-AF65-F5344CB8AC3E}">
        <p14:creationId xmlns:p14="http://schemas.microsoft.com/office/powerpoint/2010/main" val="3519596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5" name="Footer Placeholder 4"/>
          <p:cNvSpPr>
            <a:spLocks noGrp="1"/>
          </p:cNvSpPr>
          <p:nvPr>
            <p:ph type="ftr" sz="quarter" idx="11"/>
          </p:nvPr>
        </p:nvSpPr>
        <p:spPr>
          <a:xfrm>
            <a:off x="1451579" y="329307"/>
            <a:ext cx="5626774" cy="309201"/>
          </a:xfrm>
        </p:spPr>
        <p:txBody>
          <a:bodyPr/>
          <a:lstStyle/>
          <a:p>
            <a:endParaRPr lang="en-US" dirty="0"/>
          </a:p>
        </p:txBody>
      </p:sp>
      <p:sp>
        <p:nvSpPr>
          <p:cNvPr id="6" name="Slide Number Placeholder 5"/>
          <p:cNvSpPr>
            <a:spLocks noGrp="1"/>
          </p:cNvSpPr>
          <p:nvPr>
            <p:ph type="sldNum" sz="quarter" idx="12"/>
          </p:nvPr>
        </p:nvSpPr>
        <p:spPr>
          <a:xfrm>
            <a:off x="476834" y="798973"/>
            <a:ext cx="811019" cy="503578"/>
          </a:xfrm>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172615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4190024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3063287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3657793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2189400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2055706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3023791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2882422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dirty="0"/>
              <a:t>Click icon to add picture</a:t>
            </a:r>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725B8CD-4132-4A7B-A7DD-30E80A97F26D}" type="datetimeFigureOut">
              <a:rPr lang="en-US" smtClean="0"/>
              <a:t>12/8/2019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2037886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15118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25B8CD-4132-4A7B-A7DD-30E80A97F26D}" type="datetimeFigureOut">
              <a:rPr lang="en-US" smtClean="0"/>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3C0ABC-A66F-405B-AF4A-4C697FBC3E4C}" type="slidenum">
              <a:rPr lang="en-US" smtClean="0"/>
              <a:t>‹#›</a:t>
            </a:fld>
            <a:endParaRPr lang="en-US" dirty="0"/>
          </a:p>
        </p:txBody>
      </p:sp>
    </p:spTree>
    <p:extLst>
      <p:ext uri="{BB962C8B-B14F-4D97-AF65-F5344CB8AC3E}">
        <p14:creationId xmlns:p14="http://schemas.microsoft.com/office/powerpoint/2010/main" val="4204068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725B8CD-4132-4A7B-A7DD-30E80A97F26D}" type="datetimeFigureOut">
              <a:rPr lang="en-US" smtClean="0"/>
              <a:t>12/8/2019</a:t>
            </a:fld>
            <a:endParaRPr lang="en-US" dirty="0"/>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73C0ABC-A66F-405B-AF4A-4C697FBC3E4C}" type="slidenum">
              <a:rPr lang="en-US" smtClean="0"/>
              <a:t>‹#›</a:t>
            </a:fld>
            <a:endParaRPr lang="en-US" dirty="0"/>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883933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www.spokaneenvironmental.com/soil-remediation-types-techniqu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1B66-6E63-4AF0-AFDE-9844E149A4AB}"/>
              </a:ext>
            </a:extLst>
          </p:cNvPr>
          <p:cNvSpPr>
            <a:spLocks noGrp="1"/>
          </p:cNvSpPr>
          <p:nvPr>
            <p:ph type="ctrTitle"/>
          </p:nvPr>
        </p:nvSpPr>
        <p:spPr>
          <a:xfrm>
            <a:off x="2547582" y="1122363"/>
            <a:ext cx="7096836" cy="1337058"/>
          </a:xfrm>
        </p:spPr>
        <p:txBody>
          <a:bodyPr>
            <a:normAutofit/>
          </a:bodyPr>
          <a:lstStyle/>
          <a:p>
            <a:pPr>
              <a:lnSpc>
                <a:spcPct val="200000"/>
              </a:lnSpc>
            </a:pPr>
            <a:r>
              <a:rPr lang="en-US" sz="3200" dirty="0">
                <a:latin typeface="Times New Roman" panose="02020603050405020304" pitchFamily="18" charset="0"/>
                <a:cs typeface="Times New Roman" panose="02020603050405020304" pitchFamily="18" charset="0"/>
              </a:rPr>
              <a:t>Soil remediation strategies  </a:t>
            </a:r>
          </a:p>
        </p:txBody>
      </p:sp>
      <p:sp>
        <p:nvSpPr>
          <p:cNvPr id="3" name="Subtitle 2">
            <a:extLst>
              <a:ext uri="{FF2B5EF4-FFF2-40B4-BE49-F238E27FC236}">
                <a16:creationId xmlns:a16="http://schemas.microsoft.com/office/drawing/2014/main" id="{71979212-12B7-453C-B99F-BAABBE5002F5}"/>
              </a:ext>
            </a:extLst>
          </p:cNvPr>
          <p:cNvSpPr>
            <a:spLocks noGrp="1"/>
          </p:cNvSpPr>
          <p:nvPr>
            <p:ph type="subTitle" idx="1"/>
          </p:nvPr>
        </p:nvSpPr>
        <p:spPr>
          <a:xfrm>
            <a:off x="2056263" y="3352820"/>
            <a:ext cx="7096836" cy="2091519"/>
          </a:xfrm>
        </p:spPr>
        <p:txBody>
          <a:bodyPr>
            <a:normAutofit/>
          </a:bodyPr>
          <a:lstStyle/>
          <a:p>
            <a:r>
              <a:rPr lang="en-US" sz="2800" dirty="0">
                <a:latin typeface="Times New Roman" panose="02020603050405020304" pitchFamily="18" charset="0"/>
                <a:cs typeface="Times New Roman" panose="02020603050405020304" pitchFamily="18" charset="0"/>
              </a:rPr>
              <a:t>Institutional Affiliation </a:t>
            </a:r>
          </a:p>
          <a:p>
            <a:r>
              <a:rPr lang="en-US" sz="2800" dirty="0">
                <a:latin typeface="Times New Roman" panose="02020603050405020304" pitchFamily="18" charset="0"/>
                <a:cs typeface="Times New Roman" panose="02020603050405020304" pitchFamily="18" charset="0"/>
              </a:rPr>
              <a:t>Course </a:t>
            </a:r>
          </a:p>
          <a:p>
            <a:r>
              <a:rPr lang="en-US" sz="2800"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2235341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172EB-EB88-41E8-BDE7-9DB3435F2E62}"/>
              </a:ext>
            </a:extLst>
          </p:cNvPr>
          <p:cNvSpPr>
            <a:spLocks noGrp="1"/>
          </p:cNvSpPr>
          <p:nvPr>
            <p:ph type="title"/>
          </p:nvPr>
        </p:nvSpPr>
        <p:spPr>
          <a:xfrm>
            <a:off x="1642647" y="135779"/>
            <a:ext cx="8988959" cy="778622"/>
          </a:xfrm>
        </p:spPr>
        <p:txBody>
          <a:bodyPr>
            <a:normAutofit/>
          </a:bodyPr>
          <a:lstStyle/>
          <a:p>
            <a:pPr algn="ctr"/>
            <a:r>
              <a:rPr lang="en-US" sz="2400" dirty="0">
                <a:latin typeface="Times New Roman" panose="02020603050405020304" pitchFamily="18" charset="0"/>
                <a:cs typeface="Times New Roman" panose="02020603050405020304" pitchFamily="18" charset="0"/>
              </a:rPr>
              <a:t>Introduction: Soil remediation strategies </a:t>
            </a:r>
            <a:endParaRPr lang="en-US" sz="2400" dirty="0"/>
          </a:p>
        </p:txBody>
      </p:sp>
      <p:sp>
        <p:nvSpPr>
          <p:cNvPr id="3" name="Content Placeholder 2">
            <a:extLst>
              <a:ext uri="{FF2B5EF4-FFF2-40B4-BE49-F238E27FC236}">
                <a16:creationId xmlns:a16="http://schemas.microsoft.com/office/drawing/2014/main" id="{C6056956-31DF-4305-9250-91F80598CBF6}"/>
              </a:ext>
            </a:extLst>
          </p:cNvPr>
          <p:cNvSpPr>
            <a:spLocks noGrp="1"/>
          </p:cNvSpPr>
          <p:nvPr>
            <p:ph idx="1"/>
          </p:nvPr>
        </p:nvSpPr>
        <p:spPr>
          <a:xfrm>
            <a:off x="1642647" y="1021240"/>
            <a:ext cx="9383973" cy="5167313"/>
          </a:xfrm>
        </p:spPr>
        <p:txBody>
          <a:bodyPr>
            <a:normAutofit fontScale="92500" lnSpcReduction="20000"/>
          </a:bodyPr>
          <a:lstStyle/>
          <a:p>
            <a:r>
              <a:rPr lang="en-US" sz="1800" dirty="0">
                <a:latin typeface="Times New Roman" panose="02020603050405020304" pitchFamily="18" charset="0"/>
                <a:cs typeface="Times New Roman" panose="02020603050405020304" pitchFamily="18" charset="0"/>
              </a:rPr>
              <a:t>Soil purity is very important to human and animal lives </a:t>
            </a:r>
          </a:p>
          <a:p>
            <a:r>
              <a:rPr lang="en-US" sz="1800" dirty="0">
                <a:latin typeface="Times New Roman" panose="02020603050405020304" pitchFamily="18" charset="0"/>
                <a:cs typeface="Times New Roman" panose="02020603050405020304" pitchFamily="18" charset="0"/>
              </a:rPr>
              <a:t>Most are the times when soil is subjected to contaminates </a:t>
            </a:r>
          </a:p>
          <a:p>
            <a:r>
              <a:rPr lang="en-US" sz="1800" dirty="0">
                <a:latin typeface="Times New Roman" panose="02020603050405020304" pitchFamily="18" charset="0"/>
                <a:cs typeface="Times New Roman" panose="02020603050405020304" pitchFamily="18" charset="0"/>
              </a:rPr>
              <a:t>Now here we will discuss soil remediation actions or techniques that can be used in different sites </a:t>
            </a:r>
          </a:p>
          <a:p>
            <a:r>
              <a:rPr lang="en-US" sz="1800" dirty="0">
                <a:latin typeface="Times New Roman" panose="02020603050405020304" pitchFamily="18" charset="0"/>
                <a:cs typeface="Times New Roman" panose="02020603050405020304" pitchFamily="18" charset="0"/>
              </a:rPr>
              <a:t>Basically, soil remediation involves purification and revitalization of soil by removing contaminants</a:t>
            </a:r>
          </a:p>
          <a:p>
            <a:r>
              <a:rPr lang="en-US" sz="1800" dirty="0">
                <a:latin typeface="Times New Roman" panose="02020603050405020304" pitchFamily="18" charset="0"/>
                <a:cs typeface="Times New Roman" panose="02020603050405020304" pitchFamily="18" charset="0"/>
              </a:rPr>
              <a:t>This is important in protecting environment and its occupants.</a:t>
            </a:r>
          </a:p>
          <a:p>
            <a:r>
              <a:rPr lang="en-US" sz="1800" dirty="0">
                <a:latin typeface="Times New Roman" panose="02020603050405020304" pitchFamily="18" charset="0"/>
                <a:cs typeface="Times New Roman" panose="02020603050405020304" pitchFamily="18" charset="0"/>
              </a:rPr>
              <a:t>There is a couple of technologies that can be used to remedy a site  contaminated with petroleum products in the soil and the groundwater.</a:t>
            </a:r>
          </a:p>
          <a:p>
            <a:pPr marL="0" indent="0">
              <a:buNone/>
            </a:pPr>
            <a:r>
              <a:rPr lang="en-US" sz="1800" dirty="0">
                <a:latin typeface="Times New Roman" panose="02020603050405020304" pitchFamily="18" charset="0"/>
                <a:cs typeface="Times New Roman" panose="02020603050405020304" pitchFamily="18" charset="0"/>
              </a:rPr>
              <a:t> The technologies here include</a:t>
            </a:r>
          </a:p>
          <a:p>
            <a:pPr>
              <a:buFont typeface="Wingdings" pitchFamily="2" charset="2"/>
              <a:buChar char="Ø"/>
            </a:pPr>
            <a:r>
              <a:rPr lang="en-US" sz="1800" dirty="0">
                <a:latin typeface="Times New Roman" panose="02020603050405020304" pitchFamily="18" charset="0"/>
                <a:cs typeface="Times New Roman" panose="02020603050405020304" pitchFamily="18" charset="0"/>
              </a:rPr>
              <a:t>Thermal Desorption</a:t>
            </a:r>
          </a:p>
          <a:p>
            <a:pPr>
              <a:buFont typeface="Wingdings" pitchFamily="2" charset="2"/>
              <a:buChar char="Ø"/>
            </a:pPr>
            <a:r>
              <a:rPr lang="en-US" sz="1800" dirty="0">
                <a:latin typeface="Times New Roman" panose="02020603050405020304" pitchFamily="18" charset="0"/>
                <a:cs typeface="Times New Roman" panose="02020603050405020304" pitchFamily="18" charset="0"/>
              </a:rPr>
              <a:t>Soil washing</a:t>
            </a:r>
          </a:p>
          <a:p>
            <a:pPr>
              <a:buFont typeface="Wingdings" pitchFamily="2" charset="2"/>
              <a:buChar char="Ø"/>
            </a:pPr>
            <a:r>
              <a:rPr lang="en-US" sz="1800" dirty="0"/>
              <a:t>Air Sparging</a:t>
            </a:r>
          </a:p>
          <a:p>
            <a:pPr>
              <a:buFont typeface="Wingdings" pitchFamily="2" charset="2"/>
              <a:buChar char="Ø"/>
            </a:pPr>
            <a:r>
              <a:rPr lang="en-US" sz="1800" dirty="0">
                <a:latin typeface="Times New Roman" panose="02020603050405020304" pitchFamily="18" charset="0"/>
                <a:cs typeface="Times New Roman" panose="02020603050405020304" pitchFamily="18" charset="0"/>
              </a:rPr>
              <a:t>Encapsulation</a:t>
            </a:r>
          </a:p>
          <a:p>
            <a:pPr>
              <a:buFont typeface="Wingdings" pitchFamily="2" charset="2"/>
              <a:buChar char="Ø"/>
            </a:pPr>
            <a:r>
              <a:rPr lang="en-US" sz="1800" dirty="0">
                <a:latin typeface="Times New Roman" panose="02020603050405020304" pitchFamily="18" charset="0"/>
                <a:cs typeface="Times New Roman" panose="02020603050405020304" pitchFamily="18" charset="0"/>
              </a:rPr>
              <a:t>Soil vapor extraction</a:t>
            </a:r>
          </a:p>
          <a:p>
            <a:pPr>
              <a:buFont typeface="Wingdings" pitchFamily="2" charset="2"/>
              <a:buChar char="Ø"/>
            </a:pPr>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8596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672606-1D8C-4CAB-AD10-AB58534EA4FB}"/>
              </a:ext>
            </a:extLst>
          </p:cNvPr>
          <p:cNvSpPr>
            <a:spLocks noGrp="1"/>
          </p:cNvSpPr>
          <p:nvPr>
            <p:ph type="title"/>
          </p:nvPr>
        </p:nvSpPr>
        <p:spPr>
          <a:xfrm>
            <a:off x="838200" y="365125"/>
            <a:ext cx="10515600" cy="794935"/>
          </a:xfrm>
        </p:spPr>
        <p:txBody>
          <a:bodyPr/>
          <a:lstStyle/>
          <a:p>
            <a:r>
              <a:rPr lang="en-US" dirty="0">
                <a:latin typeface="Times New Roman" panose="02020603050405020304" pitchFamily="18" charset="0"/>
                <a:cs typeface="Times New Roman" panose="02020603050405020304" pitchFamily="18" charset="0"/>
              </a:rPr>
              <a:t>Thermal Desorption technologies  </a:t>
            </a:r>
            <a:endParaRPr lang="en-US" dirty="0"/>
          </a:p>
        </p:txBody>
      </p:sp>
      <p:sp>
        <p:nvSpPr>
          <p:cNvPr id="5" name="Content Placeholder 4">
            <a:extLst>
              <a:ext uri="{FF2B5EF4-FFF2-40B4-BE49-F238E27FC236}">
                <a16:creationId xmlns:a16="http://schemas.microsoft.com/office/drawing/2014/main" id="{F2207054-9864-4882-80CE-A028C03D88F2}"/>
              </a:ext>
            </a:extLst>
          </p:cNvPr>
          <p:cNvSpPr>
            <a:spLocks noGrp="1"/>
          </p:cNvSpPr>
          <p:nvPr>
            <p:ph sz="half" idx="1"/>
          </p:nvPr>
        </p:nvSpPr>
        <p:spPr>
          <a:xfrm>
            <a:off x="1287438" y="1402545"/>
            <a:ext cx="5181600" cy="4351338"/>
          </a:xfrm>
        </p:spPr>
        <p:txBody>
          <a:bodyPr>
            <a:normAutofit fontScale="85000" lnSpcReduction="10000"/>
          </a:bodyPr>
          <a:lstStyle/>
          <a:p>
            <a:r>
              <a:rPr lang="en-US" sz="2000" dirty="0">
                <a:latin typeface="Times New Roman" panose="02020603050405020304" pitchFamily="18" charset="0"/>
                <a:cs typeface="Times New Roman" panose="02020603050405020304" pitchFamily="18" charset="0"/>
              </a:rPr>
              <a:t>Thermal Desorption is a technology that utilizes heat in vaporization of contaminants </a:t>
            </a:r>
          </a:p>
          <a:p>
            <a:r>
              <a:rPr lang="en-US" sz="2000" dirty="0">
                <a:latin typeface="Times New Roman" panose="02020603050405020304" pitchFamily="18" charset="0"/>
                <a:cs typeface="Times New Roman" panose="02020603050405020304" pitchFamily="18" charset="0"/>
              </a:rPr>
              <a:t>The process of how </a:t>
            </a:r>
            <a:r>
              <a:rPr lang="en-US" dirty="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thermal desorption works </a:t>
            </a:r>
          </a:p>
          <a:p>
            <a:r>
              <a:rPr lang="en-US" sz="2000" dirty="0">
                <a:latin typeface="Times New Roman" panose="02020603050405020304" pitchFamily="18" charset="0"/>
                <a:cs typeface="Times New Roman" panose="02020603050405020304" pitchFamily="18" charset="0"/>
              </a:rPr>
              <a:t>The process works as follows </a:t>
            </a:r>
          </a:p>
          <a:p>
            <a:pPr marL="514350" indent="-514350">
              <a:buFont typeface="+mj-lt"/>
              <a:buAutoNum type="romanLcPeriod"/>
            </a:pPr>
            <a:r>
              <a:rPr lang="en-US" sz="2000" dirty="0">
                <a:latin typeface="Times New Roman" panose="02020603050405020304" pitchFamily="18" charset="0"/>
                <a:cs typeface="Times New Roman" panose="02020603050405020304" pitchFamily="18" charset="0"/>
              </a:rPr>
              <a:t>Excavating materials </a:t>
            </a:r>
          </a:p>
          <a:p>
            <a:pPr marL="514350" indent="-514350">
              <a:buFont typeface="+mj-lt"/>
              <a:buAutoNum type="romanLcPeriod"/>
            </a:pPr>
            <a:r>
              <a:rPr lang="en-US" sz="2000" dirty="0">
                <a:latin typeface="Times New Roman" panose="02020603050405020304" pitchFamily="18" charset="0"/>
                <a:cs typeface="Times New Roman" panose="02020603050405020304" pitchFamily="18" charset="0"/>
              </a:rPr>
              <a:t>Handling and preparing material for treatment </a:t>
            </a:r>
          </a:p>
          <a:p>
            <a:pPr marL="514350" indent="-514350">
              <a:buFont typeface="+mj-lt"/>
              <a:buAutoNum type="romanLcPeriod"/>
            </a:pPr>
            <a:r>
              <a:rPr lang="en-US" sz="2000" dirty="0">
                <a:latin typeface="Times New Roman" panose="02020603050405020304" pitchFamily="18" charset="0"/>
                <a:cs typeface="Times New Roman" panose="02020603050405020304" pitchFamily="18" charset="0"/>
              </a:rPr>
              <a:t>Thermal Heating of soil by applying heat to desorber </a:t>
            </a:r>
          </a:p>
          <a:p>
            <a:pPr marL="514350" indent="-514350">
              <a:buFont typeface="+mj-lt"/>
              <a:buAutoNum type="romanLcPeriod"/>
            </a:pPr>
            <a:r>
              <a:rPr lang="en-US" sz="2000" dirty="0">
                <a:latin typeface="Times New Roman" panose="02020603050405020304" pitchFamily="18" charset="0"/>
                <a:cs typeface="Times New Roman" panose="02020603050405020304" pitchFamily="18" charset="0"/>
              </a:rPr>
              <a:t>Vaporing contaminant with low boiling points </a:t>
            </a:r>
          </a:p>
          <a:p>
            <a:pPr marL="514350" indent="-514350">
              <a:buFont typeface="+mj-lt"/>
              <a:buAutoNum type="romanLcPeriod"/>
            </a:pPr>
            <a:r>
              <a:rPr lang="en-US" sz="2000" dirty="0">
                <a:latin typeface="Times New Roman" panose="02020603050405020304" pitchFamily="18" charset="0"/>
                <a:cs typeface="Times New Roman" panose="02020603050405020304" pitchFamily="18" charset="0"/>
              </a:rPr>
              <a:t>Collect the contaminants </a:t>
            </a:r>
          </a:p>
          <a:p>
            <a:pPr marL="514350" indent="-514350">
              <a:buFont typeface="+mj-lt"/>
              <a:buAutoNum type="romanLcPeriod"/>
            </a:pPr>
            <a:r>
              <a:rPr lang="en-US" sz="2000" dirty="0">
                <a:latin typeface="Times New Roman" panose="02020603050405020304" pitchFamily="18" charset="0"/>
                <a:cs typeface="Times New Roman" panose="02020603050405020304" pitchFamily="18" charset="0"/>
              </a:rPr>
              <a:t>Outputting soil that is contaminated </a:t>
            </a:r>
          </a:p>
        </p:txBody>
      </p:sp>
      <p:pic>
        <p:nvPicPr>
          <p:cNvPr id="8" name="Content Placeholder 7">
            <a:extLst>
              <a:ext uri="{FF2B5EF4-FFF2-40B4-BE49-F238E27FC236}">
                <a16:creationId xmlns:a16="http://schemas.microsoft.com/office/drawing/2014/main" id="{9E8425C8-6210-49EB-AD94-14E17833EA4F}"/>
              </a:ext>
            </a:extLst>
          </p:cNvPr>
          <p:cNvPicPr>
            <a:picLocks noGrp="1" noChangeAspect="1"/>
          </p:cNvPicPr>
          <p:nvPr>
            <p:ph sz="half" idx="2"/>
          </p:nvPr>
        </p:nvPicPr>
        <p:blipFill>
          <a:blip r:embed="rId3"/>
          <a:stretch>
            <a:fillRect/>
          </a:stretch>
        </p:blipFill>
        <p:spPr>
          <a:xfrm>
            <a:off x="6364705" y="1802375"/>
            <a:ext cx="4539857" cy="3154636"/>
          </a:xfrm>
          <a:prstGeom prst="rect">
            <a:avLst/>
          </a:prstGeom>
        </p:spPr>
      </p:pic>
    </p:spTree>
    <p:extLst>
      <p:ext uri="{BB962C8B-B14F-4D97-AF65-F5344CB8AC3E}">
        <p14:creationId xmlns:p14="http://schemas.microsoft.com/office/powerpoint/2010/main" val="4290149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911EA-5C36-41C1-B1DA-79D88A251363}"/>
              </a:ext>
            </a:extLst>
          </p:cNvPr>
          <p:cNvSpPr>
            <a:spLocks noGrp="1"/>
          </p:cNvSpPr>
          <p:nvPr>
            <p:ph type="title"/>
          </p:nvPr>
        </p:nvSpPr>
        <p:spPr/>
        <p:txBody>
          <a:bodyPr>
            <a:normAutofit/>
          </a:bodyPr>
          <a:lstStyle/>
          <a:p>
            <a:r>
              <a:rPr lang="en-US" sz="2000" dirty="0">
                <a:latin typeface="Times New Roman" panose="02020603050405020304" pitchFamily="18" charset="0"/>
                <a:cs typeface="Times New Roman" panose="02020603050405020304" pitchFamily="18" charset="0"/>
              </a:rPr>
              <a:t>Pros and cons of thermal desorption technology  </a:t>
            </a:r>
          </a:p>
        </p:txBody>
      </p:sp>
      <p:sp>
        <p:nvSpPr>
          <p:cNvPr id="3" name="Content Placeholder 2">
            <a:extLst>
              <a:ext uri="{FF2B5EF4-FFF2-40B4-BE49-F238E27FC236}">
                <a16:creationId xmlns:a16="http://schemas.microsoft.com/office/drawing/2014/main" id="{46A23EAB-7FA5-4C6E-93B6-C01629008439}"/>
              </a:ext>
            </a:extLst>
          </p:cNvPr>
          <p:cNvSpPr>
            <a:spLocks noGrp="1"/>
          </p:cNvSpPr>
          <p:nvPr>
            <p:ph sz="half" idx="1"/>
          </p:nvPr>
        </p:nvSpPr>
        <p:spPr>
          <a:xfrm>
            <a:off x="669206" y="2010878"/>
            <a:ext cx="5584934" cy="4042232"/>
          </a:xfrm>
        </p:spPr>
        <p:txBody>
          <a:bodyPr>
            <a:normAutofit/>
          </a:bodyPr>
          <a:lstStyle/>
          <a:p>
            <a:r>
              <a:rPr lang="en-US" dirty="0">
                <a:latin typeface="Times New Roman" panose="02020603050405020304" pitchFamily="18" charset="0"/>
                <a:cs typeface="Times New Roman" panose="02020603050405020304" pitchFamily="18" charset="0"/>
              </a:rPr>
              <a:t>Pros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Time effective technology </a:t>
            </a:r>
          </a:p>
          <a:p>
            <a:r>
              <a:rPr lang="en-US" dirty="0">
                <a:latin typeface="Times New Roman" panose="02020603050405020304" pitchFamily="18" charset="0"/>
                <a:cs typeface="Times New Roman" panose="02020603050405020304" pitchFamily="18" charset="0"/>
              </a:rPr>
              <a:t>Most versatile treatment methods.</a:t>
            </a:r>
          </a:p>
          <a:p>
            <a:r>
              <a:rPr lang="en-US" dirty="0">
                <a:latin typeface="Times New Roman" panose="02020603050405020304" pitchFamily="18" charset="0"/>
                <a:cs typeface="Times New Roman" panose="02020603050405020304" pitchFamily="18" charset="0"/>
              </a:rPr>
              <a:t>Ideal for sites that are to be reused immediately</a:t>
            </a:r>
          </a:p>
          <a:p>
            <a:r>
              <a:rPr lang="en-US" dirty="0">
                <a:latin typeface="Times New Roman" panose="02020603050405020304" pitchFamily="18" charset="0"/>
                <a:cs typeface="Times New Roman" panose="02020603050405020304" pitchFamily="18" charset="0"/>
              </a:rPr>
              <a:t>Appropriate for stringent remedial targets</a:t>
            </a:r>
          </a:p>
          <a:p>
            <a:r>
              <a:rPr lang="en-US" dirty="0">
                <a:latin typeface="Times New Roman" panose="02020603050405020304" pitchFamily="18" charset="0"/>
                <a:cs typeface="Times New Roman" panose="02020603050405020304" pitchFamily="18" charset="0"/>
              </a:rPr>
              <a:t>Effective against a wide range of contaminants</a:t>
            </a:r>
          </a:p>
          <a:p>
            <a:r>
              <a:rPr lang="en-US" dirty="0">
                <a:latin typeface="Times New Roman" panose="02020603050405020304" pitchFamily="18" charset="0"/>
                <a:cs typeface="Times New Roman" panose="02020603050405020304" pitchFamily="18" charset="0"/>
              </a:rPr>
              <a:t>Effective against unknown mixtures of volatile</a:t>
            </a:r>
          </a:p>
          <a:p>
            <a:endParaRPr lang="en-US"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5A910A69-7558-4E85-AD26-415239E6AFEE}"/>
              </a:ext>
            </a:extLst>
          </p:cNvPr>
          <p:cNvSpPr>
            <a:spLocks noGrp="1"/>
          </p:cNvSpPr>
          <p:nvPr>
            <p:ph sz="half" idx="2"/>
          </p:nvPr>
        </p:nvSpPr>
        <p:spPr>
          <a:xfrm>
            <a:off x="6254140" y="1708239"/>
            <a:ext cx="5584934" cy="4344871"/>
          </a:xfrm>
        </p:spPr>
        <p:txBody>
          <a:bodyPr>
            <a:noAutofit/>
          </a:bodyPr>
          <a:lstStyle/>
          <a:p>
            <a:pPr marL="0" indent="0" algn="ctr">
              <a:buNone/>
            </a:pPr>
            <a:r>
              <a:rPr lang="en-US" b="1" dirty="0">
                <a:latin typeface="Times New Roman" panose="02020603050405020304" pitchFamily="18" charset="0"/>
                <a:cs typeface="Times New Roman" panose="02020603050405020304" pitchFamily="18" charset="0"/>
              </a:rPr>
              <a:t>Cons</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High temperatures destroys soil property or minerals as well as organic matter</a:t>
            </a:r>
          </a:p>
          <a:p>
            <a:r>
              <a:rPr lang="en-US" dirty="0">
                <a:latin typeface="Times New Roman" panose="02020603050405020304" pitchFamily="18" charset="0"/>
                <a:cs typeface="Times New Roman" panose="02020603050405020304" pitchFamily="18" charset="0"/>
              </a:rPr>
              <a:t>It is intensive </a:t>
            </a:r>
          </a:p>
          <a:p>
            <a:r>
              <a:rPr lang="en-US" dirty="0">
                <a:latin typeface="Times New Roman" panose="02020603050405020304" pitchFamily="18" charset="0"/>
                <a:cs typeface="Times New Roman" panose="02020603050405020304" pitchFamily="18" charset="0"/>
              </a:rPr>
              <a:t>Sustaining high temperature is costly hence make the process to be more expensive </a:t>
            </a:r>
          </a:p>
          <a:p>
            <a:r>
              <a:rPr lang="en-US" dirty="0">
                <a:latin typeface="Times New Roman" panose="02020603050405020304" pitchFamily="18" charset="0"/>
                <a:cs typeface="Times New Roman" panose="02020603050405020304" pitchFamily="18" charset="0"/>
              </a:rPr>
              <a:t>Limited ability to restore soil </a:t>
            </a:r>
          </a:p>
        </p:txBody>
      </p:sp>
    </p:spTree>
    <p:extLst>
      <p:ext uri="{BB962C8B-B14F-4D97-AF65-F5344CB8AC3E}">
        <p14:creationId xmlns:p14="http://schemas.microsoft.com/office/powerpoint/2010/main" val="2824245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13EC0-7378-47D1-994F-8CEFD0299340}"/>
              </a:ext>
            </a:extLst>
          </p:cNvPr>
          <p:cNvSpPr>
            <a:spLocks noGrp="1"/>
          </p:cNvSpPr>
          <p:nvPr>
            <p:ph type="ctrTitle"/>
          </p:nvPr>
        </p:nvSpPr>
        <p:spPr>
          <a:xfrm>
            <a:off x="1783308" y="133309"/>
            <a:ext cx="9144000" cy="586368"/>
          </a:xfrm>
        </p:spPr>
        <p:txBody>
          <a:bodyPr>
            <a:normAutofit/>
          </a:bodyPr>
          <a:lstStyle/>
          <a:p>
            <a:r>
              <a:rPr lang="en-US" sz="2000" dirty="0">
                <a:latin typeface="Times New Roman" panose="02020603050405020304" pitchFamily="18" charset="0"/>
                <a:cs typeface="Times New Roman" panose="02020603050405020304" pitchFamily="18" charset="0"/>
              </a:rPr>
              <a:t>Feasibility study for thermal desorption  </a:t>
            </a:r>
          </a:p>
        </p:txBody>
      </p:sp>
      <p:sp>
        <p:nvSpPr>
          <p:cNvPr id="3" name="Subtitle 2">
            <a:extLst>
              <a:ext uri="{FF2B5EF4-FFF2-40B4-BE49-F238E27FC236}">
                <a16:creationId xmlns:a16="http://schemas.microsoft.com/office/drawing/2014/main" id="{9699E225-0A0C-46D5-A1F7-B95A1C59D80D}"/>
              </a:ext>
            </a:extLst>
          </p:cNvPr>
          <p:cNvSpPr>
            <a:spLocks noGrp="1"/>
          </p:cNvSpPr>
          <p:nvPr>
            <p:ph type="subTitle" idx="1"/>
          </p:nvPr>
        </p:nvSpPr>
        <p:spPr>
          <a:xfrm>
            <a:off x="573206" y="1214650"/>
            <a:ext cx="10668000" cy="3466532"/>
          </a:xfrm>
        </p:spPr>
        <p:txBody>
          <a:bodyPr>
            <a:normAutofit/>
          </a:bodyPr>
          <a:lstStyle/>
          <a:p>
            <a:pPr algn="l"/>
            <a:r>
              <a:rPr lang="en-US" cap="none" dirty="0">
                <a:latin typeface="Times New Roman" panose="02020603050405020304" pitchFamily="18" charset="0"/>
                <a:cs typeface="Times New Roman" panose="02020603050405020304" pitchFamily="18" charset="0"/>
              </a:rPr>
              <a:t>Thermal desorption technique is one of the best method of soil remediation </a:t>
            </a:r>
          </a:p>
          <a:p>
            <a:pPr algn="l"/>
            <a:r>
              <a:rPr lang="en-US" cap="none" dirty="0">
                <a:latin typeface="Times New Roman" panose="02020603050405020304" pitchFamily="18" charset="0"/>
                <a:cs typeface="Times New Roman" panose="02020603050405020304" pitchFamily="18" charset="0"/>
              </a:rPr>
              <a:t>the applicability of this method depends on consideration some aspects </a:t>
            </a:r>
          </a:p>
          <a:p>
            <a:pPr algn="l"/>
            <a:r>
              <a:rPr lang="en-US" cap="none" dirty="0">
                <a:latin typeface="Times New Roman" panose="02020603050405020304" pitchFamily="18" charset="0"/>
                <a:cs typeface="Times New Roman" panose="02020603050405020304" pitchFamily="18" charset="0"/>
              </a:rPr>
              <a:t>to use this technologies</a:t>
            </a:r>
          </a:p>
          <a:p>
            <a:pPr algn="l"/>
            <a:r>
              <a:rPr lang="en-US" cap="none" dirty="0">
                <a:latin typeface="Times New Roman" panose="02020603050405020304" pitchFamily="18" charset="0"/>
                <a:cs typeface="Times New Roman" panose="02020603050405020304" pitchFamily="18" charset="0"/>
              </a:rPr>
              <a:t>Firstly, when using this method, ensure there is minimal emission of metals dust and organic matter. </a:t>
            </a:r>
          </a:p>
          <a:p>
            <a:pPr algn="l"/>
            <a:r>
              <a:rPr lang="en-US" cap="none" dirty="0">
                <a:latin typeface="Times New Roman" panose="02020603050405020304" pitchFamily="18" charset="0"/>
                <a:cs typeface="Times New Roman" panose="02020603050405020304" pitchFamily="18" charset="0"/>
              </a:rPr>
              <a:t>This may make it more challenging  when treating off-gas in the soil.</a:t>
            </a:r>
          </a:p>
          <a:p>
            <a:pPr algn="l"/>
            <a:r>
              <a:rPr lang="en-US" cap="none" dirty="0">
                <a:latin typeface="Times New Roman" panose="02020603050405020304" pitchFamily="18" charset="0"/>
                <a:cs typeface="Times New Roman" panose="02020603050405020304" pitchFamily="18" charset="0"/>
              </a:rPr>
              <a:t>Secondly, high temperature must be sustained besides vaporization process and this means that, a good budgeting must be done before starting the process </a:t>
            </a:r>
          </a:p>
        </p:txBody>
      </p:sp>
    </p:spTree>
    <p:extLst>
      <p:ext uri="{BB962C8B-B14F-4D97-AF65-F5344CB8AC3E}">
        <p14:creationId xmlns:p14="http://schemas.microsoft.com/office/powerpoint/2010/main" val="2670297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3E1B3-B138-487F-A7E0-A307149F5815}"/>
              </a:ext>
            </a:extLst>
          </p:cNvPr>
          <p:cNvSpPr>
            <a:spLocks noGrp="1"/>
          </p:cNvSpPr>
          <p:nvPr>
            <p:ph type="title"/>
          </p:nvPr>
        </p:nvSpPr>
        <p:spPr>
          <a:xfrm>
            <a:off x="1080249" y="147163"/>
            <a:ext cx="9293577" cy="1059305"/>
          </a:xfrm>
        </p:spPr>
        <p:txBody>
          <a:bodyPr/>
          <a:lstStyle/>
          <a:p>
            <a:r>
              <a:rPr lang="en-US" dirty="0"/>
              <a:t>Soil washing technologies </a:t>
            </a:r>
          </a:p>
        </p:txBody>
      </p:sp>
      <p:sp>
        <p:nvSpPr>
          <p:cNvPr id="3" name="Content Placeholder 2">
            <a:extLst>
              <a:ext uri="{FF2B5EF4-FFF2-40B4-BE49-F238E27FC236}">
                <a16:creationId xmlns:a16="http://schemas.microsoft.com/office/drawing/2014/main" id="{45AF868E-9E42-4D3E-AD11-67439F8DCA0B}"/>
              </a:ext>
            </a:extLst>
          </p:cNvPr>
          <p:cNvSpPr>
            <a:spLocks noGrp="1"/>
          </p:cNvSpPr>
          <p:nvPr>
            <p:ph sz="half" idx="1"/>
          </p:nvPr>
        </p:nvSpPr>
        <p:spPr>
          <a:xfrm>
            <a:off x="272716" y="958542"/>
            <a:ext cx="5663269" cy="4500931"/>
          </a:xfrm>
        </p:spPr>
        <p:txBody>
          <a:bodyPr>
            <a:noAutofit/>
          </a:bodyPr>
          <a:lstStyle/>
          <a:p>
            <a:r>
              <a:rPr lang="en-US" sz="1800" dirty="0">
                <a:latin typeface="Times New Roman" panose="02020603050405020304" pitchFamily="18" charset="0"/>
                <a:cs typeface="Times New Roman" panose="02020603050405020304" pitchFamily="18" charset="0"/>
              </a:rPr>
              <a:t>Is the process in which water is used in removing contaminants from the soil.</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How does this work?</a:t>
            </a:r>
          </a:p>
          <a:p>
            <a:r>
              <a:rPr lang="en-US" sz="1800" dirty="0">
                <a:latin typeface="Times New Roman" panose="02020603050405020304" pitchFamily="18" charset="0"/>
                <a:cs typeface="Times New Roman" panose="02020603050405020304" pitchFamily="18" charset="0"/>
              </a:rPr>
              <a:t>The process work either by suspending the contaminants or even dissolving them in a wash solution</a:t>
            </a:r>
          </a:p>
          <a:p>
            <a:r>
              <a:rPr lang="en-US" sz="1800" dirty="0">
                <a:latin typeface="Times New Roman" panose="02020603050405020304" pitchFamily="18" charset="0"/>
                <a:cs typeface="Times New Roman" panose="02020603050405020304" pitchFamily="18" charset="0"/>
              </a:rPr>
              <a:t>Soil particles are separated in terms of size through soil washing </a:t>
            </a:r>
          </a:p>
          <a:p>
            <a:r>
              <a:rPr lang="en-US" sz="1800" dirty="0">
                <a:latin typeface="Times New Roman" panose="02020603050405020304" pitchFamily="18" charset="0"/>
                <a:cs typeface="Times New Roman" panose="02020603050405020304" pitchFamily="18" charset="0"/>
              </a:rPr>
              <a:t>Contaminants binds to particles of soils</a:t>
            </a:r>
          </a:p>
          <a:p>
            <a:r>
              <a:rPr lang="en-US" sz="1800" dirty="0">
                <a:latin typeface="Times New Roman" panose="02020603050405020304" pitchFamily="18" charset="0"/>
                <a:cs typeface="Times New Roman" panose="02020603050405020304" pitchFamily="18" charset="0"/>
              </a:rPr>
              <a:t> washing breaks adhesive bonds of particles and small separated particles get disposed </a:t>
            </a:r>
          </a:p>
        </p:txBody>
      </p:sp>
      <p:pic>
        <p:nvPicPr>
          <p:cNvPr id="1028" name="Picture 4">
            <a:extLst>
              <a:ext uri="{FF2B5EF4-FFF2-40B4-BE49-F238E27FC236}">
                <a16:creationId xmlns:a16="http://schemas.microsoft.com/office/drawing/2014/main" id="{AF267636-98F9-428A-8BB9-0DAF52E1834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58640" y="958482"/>
            <a:ext cx="4523760" cy="4500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016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Pros and cons</a:t>
            </a:r>
          </a:p>
        </p:txBody>
      </p:sp>
      <p:sp>
        <p:nvSpPr>
          <p:cNvPr id="3" name="Text Placeholder 2"/>
          <p:cNvSpPr>
            <a:spLocks noGrp="1"/>
          </p:cNvSpPr>
          <p:nvPr>
            <p:ph type="body" idx="1"/>
          </p:nvPr>
        </p:nvSpPr>
        <p:spPr/>
        <p:txBody>
          <a:bodyPr/>
          <a:lstStyle/>
          <a:p>
            <a:r>
              <a:rPr lang="en-US" dirty="0"/>
              <a:t>pros</a:t>
            </a:r>
          </a:p>
        </p:txBody>
      </p:sp>
      <p:sp>
        <p:nvSpPr>
          <p:cNvPr id="4" name="Content Placeholder 3"/>
          <p:cNvSpPr>
            <a:spLocks noGrp="1"/>
          </p:cNvSpPr>
          <p:nvPr>
            <p:ph sz="half" idx="2"/>
          </p:nvPr>
        </p:nvSpPr>
        <p:spPr/>
        <p:txBody>
          <a:bodyPr/>
          <a:lstStyle/>
          <a:p>
            <a:r>
              <a:rPr lang="en-US" dirty="0"/>
              <a:t>Cost effective</a:t>
            </a:r>
          </a:p>
          <a:p>
            <a:r>
              <a:rPr lang="en-US" dirty="0"/>
              <a:t>Performed in a controlled environment</a:t>
            </a:r>
          </a:p>
          <a:p>
            <a:r>
              <a:rPr lang="en-US" dirty="0"/>
              <a:t>Time efficient</a:t>
            </a:r>
          </a:p>
        </p:txBody>
      </p:sp>
      <p:sp>
        <p:nvSpPr>
          <p:cNvPr id="5" name="Text Placeholder 4"/>
          <p:cNvSpPr>
            <a:spLocks noGrp="1"/>
          </p:cNvSpPr>
          <p:nvPr>
            <p:ph type="body" sz="quarter" idx="3"/>
          </p:nvPr>
        </p:nvSpPr>
        <p:spPr/>
        <p:txBody>
          <a:bodyPr/>
          <a:lstStyle/>
          <a:p>
            <a:r>
              <a:rPr lang="en-US" dirty="0"/>
              <a:t>cons</a:t>
            </a:r>
          </a:p>
        </p:txBody>
      </p:sp>
      <p:sp>
        <p:nvSpPr>
          <p:cNvPr id="6" name="Content Placeholder 5"/>
          <p:cNvSpPr>
            <a:spLocks noGrp="1"/>
          </p:cNvSpPr>
          <p:nvPr>
            <p:ph sz="quarter" idx="4"/>
          </p:nvPr>
        </p:nvSpPr>
        <p:spPr/>
        <p:txBody>
          <a:bodyPr/>
          <a:lstStyle/>
          <a:p>
            <a:r>
              <a:rPr lang="en-US" dirty="0"/>
              <a:t>Demands for a large area</a:t>
            </a:r>
          </a:p>
          <a:p>
            <a:r>
              <a:rPr lang="en-US" dirty="0"/>
              <a:t>Works with best with on coarse soil.</a:t>
            </a:r>
          </a:p>
          <a:p>
            <a:r>
              <a:rPr lang="en-US" dirty="0"/>
              <a:t>Not effective in clay or slit soils.</a:t>
            </a:r>
          </a:p>
        </p:txBody>
      </p:sp>
    </p:spTree>
    <p:extLst>
      <p:ext uri="{BB962C8B-B14F-4D97-AF65-F5344CB8AC3E}">
        <p14:creationId xmlns:p14="http://schemas.microsoft.com/office/powerpoint/2010/main" val="2166281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Feasibility of soil washing</a:t>
            </a:r>
          </a:p>
        </p:txBody>
      </p:sp>
      <p:sp>
        <p:nvSpPr>
          <p:cNvPr id="3" name="Content Placeholder 2"/>
          <p:cNvSpPr>
            <a:spLocks noGrp="1"/>
          </p:cNvSpPr>
          <p:nvPr>
            <p:ph idx="1"/>
          </p:nvPr>
        </p:nvSpPr>
        <p:spPr/>
        <p:txBody>
          <a:bodyPr>
            <a:normAutofit fontScale="85000" lnSpcReduction="10000"/>
          </a:bodyPr>
          <a:lstStyle/>
          <a:p>
            <a:r>
              <a:rPr lang="en-US" dirty="0"/>
              <a:t>Soil washing is most appropriate for treating noncomplex soil that contain at least 50% sand and gravel and is relatively ineffective in treating soils that are rich in clay and silt</a:t>
            </a:r>
          </a:p>
          <a:p>
            <a:pPr marL="0" indent="0">
              <a:buNone/>
            </a:pPr>
            <a:r>
              <a:rPr lang="en-US" dirty="0"/>
              <a:t>when settling for a soil remedial technology the following are the conditions that should be considered:</a:t>
            </a:r>
          </a:p>
          <a:p>
            <a:r>
              <a:rPr lang="en-US" dirty="0"/>
              <a:t>Cost of technology</a:t>
            </a:r>
          </a:p>
          <a:p>
            <a:r>
              <a:rPr lang="en-US" dirty="0"/>
              <a:t>Type of contamination in question</a:t>
            </a:r>
          </a:p>
          <a:p>
            <a:r>
              <a:rPr lang="en-US" dirty="0"/>
              <a:t>Regulatory requirements for the technology</a:t>
            </a:r>
          </a:p>
          <a:p>
            <a:r>
              <a:rPr lang="en-US" dirty="0"/>
              <a:t>Duration of the technology</a:t>
            </a:r>
          </a:p>
          <a:p>
            <a:r>
              <a:rPr lang="en-US" dirty="0"/>
              <a:t>Operational consideration</a:t>
            </a:r>
          </a:p>
          <a:p>
            <a:endParaRPr lang="en-US" dirty="0"/>
          </a:p>
        </p:txBody>
      </p:sp>
    </p:spTree>
    <p:extLst>
      <p:ext uri="{BB962C8B-B14F-4D97-AF65-F5344CB8AC3E}">
        <p14:creationId xmlns:p14="http://schemas.microsoft.com/office/powerpoint/2010/main" val="3024823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2990" y="340865"/>
            <a:ext cx="9293577" cy="1059305"/>
          </a:xfrm>
        </p:spPr>
        <p:txBody>
          <a:bodyPr/>
          <a:lstStyle/>
          <a:p>
            <a:r>
              <a:rPr lang="en-US" dirty="0"/>
              <a:t>Soil vapor extraction</a:t>
            </a:r>
          </a:p>
        </p:txBody>
      </p:sp>
      <p:sp>
        <p:nvSpPr>
          <p:cNvPr id="3" name="Content Placeholder 2"/>
          <p:cNvSpPr>
            <a:spLocks noGrp="1"/>
          </p:cNvSpPr>
          <p:nvPr>
            <p:ph sz="half" idx="1"/>
          </p:nvPr>
        </p:nvSpPr>
        <p:spPr>
          <a:xfrm>
            <a:off x="1447330" y="2010878"/>
            <a:ext cx="6363169" cy="3167968"/>
          </a:xfrm>
        </p:spPr>
        <p:txBody>
          <a:bodyPr>
            <a:normAutofit/>
          </a:bodyPr>
          <a:lstStyle/>
          <a:p>
            <a:pPr marL="0" indent="0">
              <a:buNone/>
            </a:pPr>
            <a:r>
              <a:rPr lang="en-US" dirty="0"/>
              <a:t>How does soil vapor technology work?</a:t>
            </a:r>
          </a:p>
          <a:p>
            <a:r>
              <a:rPr lang="en-US" dirty="0"/>
              <a:t>Firstly Vapor from soil is extracted using soil vapor </a:t>
            </a:r>
          </a:p>
          <a:p>
            <a:r>
              <a:rPr lang="en-US" dirty="0"/>
              <a:t>Secondly,  vacuum is applied to pull vapor out </a:t>
            </a:r>
          </a:p>
          <a:p>
            <a:r>
              <a:rPr lang="en-US" dirty="0"/>
              <a:t>The air sparging is used to pump air under the ground and extract vapor and any petroleum materials below water table (</a:t>
            </a:r>
            <a:r>
              <a:rPr lang="en-US" dirty="0">
                <a:latin typeface="Times New Roman" panose="02020603050405020304" pitchFamily="18" charset="0"/>
                <a:cs typeface="Times New Roman" panose="02020603050405020304" pitchFamily="18" charset="0"/>
              </a:rPr>
              <a:t>Liu Song, &amp; Guo, 2018). </a:t>
            </a:r>
            <a:endParaRPr lang="en-US" dirty="0"/>
          </a:p>
        </p:txBody>
      </p:sp>
      <p:pic>
        <p:nvPicPr>
          <p:cNvPr id="1026" name="Picture 2">
            <a:extLst>
              <a:ext uri="{FF2B5EF4-FFF2-40B4-BE49-F238E27FC236}">
                <a16:creationId xmlns:a16="http://schemas.microsoft.com/office/drawing/2014/main" id="{012044BB-7635-4DA4-A8DF-D135BE117FE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942996" y="2113716"/>
            <a:ext cx="3507475" cy="316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424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47191" y="185540"/>
            <a:ext cx="9295603" cy="1056319"/>
          </a:xfrm>
        </p:spPr>
        <p:txBody>
          <a:bodyPr/>
          <a:lstStyle/>
          <a:p>
            <a:r>
              <a:rPr lang="en-US" dirty="0"/>
              <a:t>Pros and cons</a:t>
            </a:r>
          </a:p>
        </p:txBody>
      </p:sp>
      <p:sp>
        <p:nvSpPr>
          <p:cNvPr id="5" name="Text Placeholder 4"/>
          <p:cNvSpPr>
            <a:spLocks noGrp="1"/>
          </p:cNvSpPr>
          <p:nvPr>
            <p:ph type="body" idx="1"/>
          </p:nvPr>
        </p:nvSpPr>
        <p:spPr>
          <a:xfrm>
            <a:off x="1447191" y="1078291"/>
            <a:ext cx="4488794" cy="801943"/>
          </a:xfrm>
        </p:spPr>
        <p:txBody>
          <a:bodyPr/>
          <a:lstStyle/>
          <a:p>
            <a:r>
              <a:rPr lang="en-US" dirty="0"/>
              <a:t>pros</a:t>
            </a:r>
          </a:p>
        </p:txBody>
      </p:sp>
      <p:sp>
        <p:nvSpPr>
          <p:cNvPr id="6" name="Content Placeholder 5"/>
          <p:cNvSpPr>
            <a:spLocks noGrp="1"/>
          </p:cNvSpPr>
          <p:nvPr>
            <p:ph sz="half" idx="2"/>
          </p:nvPr>
        </p:nvSpPr>
        <p:spPr>
          <a:xfrm>
            <a:off x="159413" y="1957482"/>
            <a:ext cx="5935579" cy="4379149"/>
          </a:xfrm>
        </p:spPr>
        <p:txBody>
          <a:bodyPr>
            <a:noAutofit/>
          </a:bodyPr>
          <a:lstStyle/>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Its time efficient </a:t>
            </a:r>
          </a:p>
          <a:p>
            <a:r>
              <a:rPr lang="en-US" dirty="0">
                <a:latin typeface="Times New Roman" panose="02020603050405020304" pitchFamily="18" charset="0"/>
                <a:cs typeface="Times New Roman" panose="02020603050405020304" pitchFamily="18" charset="0"/>
              </a:rPr>
              <a:t>Ease of installation due to construction materials being easily available.</a:t>
            </a:r>
          </a:p>
          <a:p>
            <a:r>
              <a:rPr lang="en-US" dirty="0">
                <a:latin typeface="Times New Roman" panose="02020603050405020304" pitchFamily="18" charset="0"/>
                <a:cs typeface="Times New Roman" panose="02020603050405020304" pitchFamily="18" charset="0"/>
              </a:rPr>
              <a:t>Reduced amount of disturbance that occurs at the contamination site</a:t>
            </a:r>
          </a:p>
          <a:p>
            <a:r>
              <a:rPr lang="en-US" dirty="0">
                <a:latin typeface="Times New Roman" panose="02020603050405020304" pitchFamily="18" charset="0"/>
                <a:cs typeface="Times New Roman" panose="02020603050405020304" pitchFamily="18" charset="0"/>
              </a:rPr>
              <a:t>Remedial technology is easily used with other technologies, such as air sparging.</a:t>
            </a:r>
          </a:p>
          <a:p>
            <a:r>
              <a:rPr lang="en-US" dirty="0">
                <a:latin typeface="Times New Roman" panose="02020603050405020304" pitchFamily="18" charset="0"/>
                <a:cs typeface="Times New Roman" panose="02020603050405020304" pitchFamily="18" charset="0"/>
              </a:rPr>
              <a:t>the system can be monitored with ease</a:t>
            </a:r>
          </a:p>
          <a:p>
            <a:endParaRPr lang="en-US" dirty="0">
              <a:latin typeface="Times New Roman" panose="02020603050405020304" pitchFamily="18" charset="0"/>
              <a:cs typeface="Times New Roman" panose="02020603050405020304" pitchFamily="18" charset="0"/>
            </a:endParaRPr>
          </a:p>
        </p:txBody>
      </p:sp>
      <p:sp>
        <p:nvSpPr>
          <p:cNvPr id="7" name="Text Placeholder 6"/>
          <p:cNvSpPr>
            <a:spLocks noGrp="1"/>
          </p:cNvSpPr>
          <p:nvPr>
            <p:ph type="body" sz="quarter" idx="3"/>
          </p:nvPr>
        </p:nvSpPr>
        <p:spPr>
          <a:xfrm>
            <a:off x="5935985" y="1198552"/>
            <a:ext cx="4488794" cy="802237"/>
          </a:xfrm>
        </p:spPr>
        <p:txBody>
          <a:bodyPr/>
          <a:lstStyle/>
          <a:p>
            <a:r>
              <a:rPr lang="en-US" dirty="0"/>
              <a:t>cons</a:t>
            </a:r>
          </a:p>
        </p:txBody>
      </p:sp>
      <p:sp>
        <p:nvSpPr>
          <p:cNvPr id="8" name="Content Placeholder 7"/>
          <p:cNvSpPr>
            <a:spLocks noGrp="1"/>
          </p:cNvSpPr>
          <p:nvPr>
            <p:ph sz="quarter" idx="4"/>
          </p:nvPr>
        </p:nvSpPr>
        <p:spPr>
          <a:xfrm>
            <a:off x="5791200" y="2254871"/>
            <a:ext cx="5823283" cy="3825087"/>
          </a:xfrm>
        </p:spPr>
        <p:txBody>
          <a:bodyPr>
            <a:noAutofit/>
          </a:bodyPr>
          <a:lstStyle/>
          <a:p>
            <a:r>
              <a:rPr lang="en-US" sz="1800" dirty="0"/>
              <a:t>Demands for large screen intervals in extraction wells</a:t>
            </a:r>
          </a:p>
          <a:p>
            <a:r>
              <a:rPr lang="en-US" sz="1800" dirty="0"/>
              <a:t>Soils with high percentage of fines and high degree of saturation requires vacuums thus hindering the operation system</a:t>
            </a:r>
          </a:p>
          <a:p>
            <a:r>
              <a:rPr lang="en-US" sz="1800" dirty="0"/>
              <a:t>low permeability soils hardly allows for sufficient air flow for the vapors  extraction and treatment</a:t>
            </a:r>
          </a:p>
          <a:p>
            <a:r>
              <a:rPr lang="en-US" sz="1800" dirty="0"/>
              <a:t>applicable only for unsaturated and high permeability soils</a:t>
            </a:r>
          </a:p>
          <a:p>
            <a:endParaRPr lang="en-US" sz="1800" dirty="0"/>
          </a:p>
          <a:p>
            <a:endParaRPr lang="en-US" sz="1800" dirty="0"/>
          </a:p>
        </p:txBody>
      </p:sp>
    </p:spTree>
    <p:extLst>
      <p:ext uri="{BB962C8B-B14F-4D97-AF65-F5344CB8AC3E}">
        <p14:creationId xmlns:p14="http://schemas.microsoft.com/office/powerpoint/2010/main" val="1326050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Feasibility </a:t>
            </a:r>
          </a:p>
        </p:txBody>
      </p:sp>
      <p:sp>
        <p:nvSpPr>
          <p:cNvPr id="8" name="Content Placeholder 7"/>
          <p:cNvSpPr>
            <a:spLocks noGrp="1"/>
          </p:cNvSpPr>
          <p:nvPr>
            <p:ph idx="1"/>
          </p:nvPr>
        </p:nvSpPr>
        <p:spPr/>
        <p:txBody>
          <a:bodyPr>
            <a:normAutofit/>
          </a:bodyPr>
          <a:lstStyle/>
          <a:p>
            <a:r>
              <a:rPr lang="en-US" dirty="0"/>
              <a:t>Applicable in volatile compounds.</a:t>
            </a:r>
          </a:p>
          <a:p>
            <a:r>
              <a:rPr lang="en-US" dirty="0"/>
              <a:t>when settling for a soil remedial technology the following are the conditions that should be considered:</a:t>
            </a:r>
          </a:p>
          <a:p>
            <a:r>
              <a:rPr lang="en-US" dirty="0">
                <a:latin typeface="Times New Roman" panose="02020603050405020304" pitchFamily="18" charset="0"/>
                <a:cs typeface="Times New Roman" panose="02020603050405020304" pitchFamily="18" charset="0"/>
              </a:rPr>
              <a:t>Underground sampling </a:t>
            </a:r>
          </a:p>
          <a:p>
            <a:r>
              <a:rPr lang="en-US" dirty="0">
                <a:latin typeface="Times New Roman" panose="02020603050405020304" pitchFamily="18" charset="0"/>
                <a:cs typeface="Times New Roman" panose="02020603050405020304" pitchFamily="18" charset="0"/>
              </a:rPr>
              <a:t>Cost of technology</a:t>
            </a:r>
          </a:p>
          <a:p>
            <a:r>
              <a:rPr lang="en-US" dirty="0">
                <a:latin typeface="Times New Roman" panose="02020603050405020304" pitchFamily="18" charset="0"/>
                <a:cs typeface="Times New Roman" panose="02020603050405020304" pitchFamily="18" charset="0"/>
              </a:rPr>
              <a:t>Regulatory requirements</a:t>
            </a:r>
          </a:p>
          <a:p>
            <a:r>
              <a:rPr lang="en-US" dirty="0">
                <a:latin typeface="Times New Roman" panose="02020603050405020304" pitchFamily="18" charset="0"/>
                <a:cs typeface="Times New Roman" panose="02020603050405020304" pitchFamily="18" charset="0"/>
              </a:rPr>
              <a:t>Operational consideratio</a:t>
            </a:r>
            <a:r>
              <a:rPr lang="en-US" dirty="0"/>
              <a:t>n</a:t>
            </a:r>
          </a:p>
          <a:p>
            <a:endParaRPr lang="en-US" dirty="0"/>
          </a:p>
        </p:txBody>
      </p:sp>
    </p:spTree>
    <p:extLst>
      <p:ext uri="{BB962C8B-B14F-4D97-AF65-F5344CB8AC3E}">
        <p14:creationId xmlns:p14="http://schemas.microsoft.com/office/powerpoint/2010/main" val="2517796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2754" y="115079"/>
            <a:ext cx="9293577" cy="863490"/>
          </a:xfrm>
        </p:spPr>
        <p:txBody>
          <a:bodyPr/>
          <a:lstStyle/>
          <a:p>
            <a:r>
              <a:rPr lang="en-US" dirty="0"/>
              <a:t>Bioremediation technology</a:t>
            </a:r>
          </a:p>
        </p:txBody>
      </p:sp>
      <p:sp>
        <p:nvSpPr>
          <p:cNvPr id="3" name="Content Placeholder 2"/>
          <p:cNvSpPr>
            <a:spLocks noGrp="1"/>
          </p:cNvSpPr>
          <p:nvPr>
            <p:ph sz="half" idx="1"/>
          </p:nvPr>
        </p:nvSpPr>
        <p:spPr>
          <a:xfrm>
            <a:off x="721896" y="2010879"/>
            <a:ext cx="4459704" cy="3860532"/>
          </a:xfrm>
        </p:spPr>
        <p:txBody>
          <a:bodyPr>
            <a:normAutofit fontScale="70000" lnSpcReduction="20000"/>
          </a:bodyPr>
          <a:lstStyle/>
          <a:p>
            <a:r>
              <a:rPr lang="en-US" dirty="0"/>
              <a:t>HOW IT WORKS </a:t>
            </a:r>
          </a:p>
          <a:p>
            <a:r>
              <a:rPr lang="en-US" dirty="0"/>
              <a:t>Here oxygen, nutrients and bacteria are involved in the process </a:t>
            </a:r>
          </a:p>
          <a:p>
            <a:r>
              <a:rPr lang="en-US" dirty="0"/>
              <a:t>This works by use of microbes </a:t>
            </a:r>
          </a:p>
          <a:p>
            <a:r>
              <a:rPr lang="en-US" dirty="0"/>
              <a:t>Microbes digests contaminants </a:t>
            </a:r>
          </a:p>
          <a:p>
            <a:r>
              <a:rPr lang="en-US" dirty="0"/>
              <a:t>They change contaminants water and gases such as  carbon (iv) oxide and ethene  produced  leading to clean up of the contaminants ( Wang, et al, 2016).</a:t>
            </a:r>
          </a:p>
          <a:p>
            <a:r>
              <a:rPr lang="en-US" dirty="0"/>
              <a:t>The studies shows that, treatment of contaminants by use of bioremediation  technology is applicable where we have petroleum products(Azubuike, Chikere, &amp; Okpokwasili, 2016).</a:t>
            </a:r>
          </a:p>
        </p:txBody>
      </p:sp>
      <p:pic>
        <p:nvPicPr>
          <p:cNvPr id="2050" name="Picture 2">
            <a:extLst>
              <a:ext uri="{FF2B5EF4-FFF2-40B4-BE49-F238E27FC236}">
                <a16:creationId xmlns:a16="http://schemas.microsoft.com/office/drawing/2014/main" id="{A0DA3CAE-A702-4F67-8182-AFB7B5B3381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342021" y="1155033"/>
            <a:ext cx="2919665" cy="45880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6C71D35E-AB37-4455-8042-16F4F4499D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1686" y="1155033"/>
            <a:ext cx="3609472" cy="4588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938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Pros and cons</a:t>
            </a:r>
          </a:p>
        </p:txBody>
      </p:sp>
      <p:sp>
        <p:nvSpPr>
          <p:cNvPr id="3" name="Text Placeholder 2"/>
          <p:cNvSpPr>
            <a:spLocks noGrp="1"/>
          </p:cNvSpPr>
          <p:nvPr>
            <p:ph type="body" idx="1"/>
          </p:nvPr>
        </p:nvSpPr>
        <p:spPr/>
        <p:txBody>
          <a:bodyPr/>
          <a:lstStyle/>
          <a:p>
            <a:r>
              <a:rPr lang="en-US" dirty="0"/>
              <a:t>pros</a:t>
            </a:r>
          </a:p>
        </p:txBody>
      </p:sp>
      <p:sp>
        <p:nvSpPr>
          <p:cNvPr id="4" name="Content Placeholder 3"/>
          <p:cNvSpPr>
            <a:spLocks noGrp="1"/>
          </p:cNvSpPr>
          <p:nvPr>
            <p:ph sz="half" idx="2"/>
          </p:nvPr>
        </p:nvSpPr>
        <p:spPr/>
        <p:txBody>
          <a:bodyPr>
            <a:normAutofit fontScale="70000" lnSpcReduction="20000"/>
          </a:bodyPr>
          <a:lstStyle/>
          <a:p>
            <a:r>
              <a:rPr lang="en-US" dirty="0"/>
              <a:t>Environmental friendly</a:t>
            </a:r>
          </a:p>
          <a:p>
            <a:r>
              <a:rPr lang="en-US" dirty="0"/>
              <a:t>A low cost  alternative </a:t>
            </a:r>
          </a:p>
          <a:p>
            <a:r>
              <a:rPr lang="en-US" dirty="0"/>
              <a:t>Uses plants such as exogenous metallothionein to remove metals</a:t>
            </a:r>
          </a:p>
          <a:p>
            <a:r>
              <a:rPr lang="en-US" dirty="0"/>
              <a:t>Soil can lose heavy compounds and metals</a:t>
            </a:r>
          </a:p>
          <a:p>
            <a:r>
              <a:rPr lang="en-US" dirty="0"/>
              <a:t>Causes minimal disturbance</a:t>
            </a:r>
          </a:p>
          <a:p>
            <a:r>
              <a:rPr lang="en-US" dirty="0"/>
              <a:t>Better alternative as it doesn't transfer pollutants from one medium to the other</a:t>
            </a:r>
          </a:p>
          <a:p>
            <a:endParaRPr lang="en-US" dirty="0"/>
          </a:p>
          <a:p>
            <a:endParaRPr lang="en-US" dirty="0"/>
          </a:p>
        </p:txBody>
      </p:sp>
      <p:sp>
        <p:nvSpPr>
          <p:cNvPr id="5" name="Text Placeholder 4"/>
          <p:cNvSpPr>
            <a:spLocks noGrp="1"/>
          </p:cNvSpPr>
          <p:nvPr>
            <p:ph type="body" sz="quarter" idx="3"/>
          </p:nvPr>
        </p:nvSpPr>
        <p:spPr/>
        <p:txBody>
          <a:bodyPr/>
          <a:lstStyle/>
          <a:p>
            <a:r>
              <a:rPr lang="en-US" dirty="0"/>
              <a:t>cons</a:t>
            </a:r>
          </a:p>
        </p:txBody>
      </p:sp>
      <p:sp>
        <p:nvSpPr>
          <p:cNvPr id="6" name="Content Placeholder 5"/>
          <p:cNvSpPr>
            <a:spLocks noGrp="1"/>
          </p:cNvSpPr>
          <p:nvPr>
            <p:ph sz="quarter" idx="4"/>
          </p:nvPr>
        </p:nvSpPr>
        <p:spPr/>
        <p:txBody>
          <a:bodyPr>
            <a:normAutofit fontScale="70000" lnSpcReduction="20000"/>
          </a:bodyPr>
          <a:lstStyle/>
          <a:p>
            <a:r>
              <a:rPr lang="en-US" dirty="0"/>
              <a:t>Limited to biodegradable compounds. </a:t>
            </a:r>
          </a:p>
          <a:p>
            <a:r>
              <a:rPr lang="en-US" dirty="0"/>
              <a:t>Some product are more persistent than parent compound</a:t>
            </a:r>
          </a:p>
          <a:p>
            <a:r>
              <a:rPr lang="en-US" dirty="0"/>
              <a:t>Takes a longer period compared to other options</a:t>
            </a:r>
          </a:p>
          <a:p>
            <a:r>
              <a:rPr lang="en-US" dirty="0"/>
              <a:t>Difficult to extrapolate from bench scale and  pilot scale studies to full-scale field operations</a:t>
            </a:r>
          </a:p>
          <a:p>
            <a:endParaRPr lang="en-US" dirty="0"/>
          </a:p>
        </p:txBody>
      </p:sp>
    </p:spTree>
    <p:extLst>
      <p:ext uri="{BB962C8B-B14F-4D97-AF65-F5344CB8AC3E}">
        <p14:creationId xmlns:p14="http://schemas.microsoft.com/office/powerpoint/2010/main" val="3974509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Feasibility of Bioremediation</a:t>
            </a:r>
          </a:p>
        </p:txBody>
      </p:sp>
      <p:sp>
        <p:nvSpPr>
          <p:cNvPr id="3" name="Content Placeholder 2"/>
          <p:cNvSpPr>
            <a:spLocks noGrp="1"/>
          </p:cNvSpPr>
          <p:nvPr>
            <p:ph idx="1"/>
          </p:nvPr>
        </p:nvSpPr>
        <p:spPr/>
        <p:txBody>
          <a:bodyPr/>
          <a:lstStyle/>
          <a:p>
            <a:pPr marL="0" indent="0">
              <a:buNone/>
            </a:pPr>
            <a:r>
              <a:rPr lang="en-US" dirty="0"/>
              <a:t>This technique is considered to be one of the most eco-friendly technology.</a:t>
            </a:r>
            <a:br>
              <a:rPr lang="en-US" dirty="0"/>
            </a:br>
            <a:r>
              <a:rPr lang="en-US" dirty="0"/>
              <a:t>Its applicability depends on time and bacteria</a:t>
            </a:r>
          </a:p>
          <a:p>
            <a:pPr marL="0" indent="0">
              <a:buNone/>
            </a:pPr>
            <a:r>
              <a:rPr lang="en-US" dirty="0"/>
              <a:t>Process can take years </a:t>
            </a:r>
          </a:p>
          <a:p>
            <a:pPr marL="0" indent="0">
              <a:buNone/>
            </a:pPr>
            <a:r>
              <a:rPr lang="en-US" dirty="0"/>
              <a:t>This remedial actions depends on reactions within the cells of microbes</a:t>
            </a:r>
          </a:p>
          <a:p>
            <a:pPr marL="0" indent="0">
              <a:buNone/>
            </a:pPr>
            <a:r>
              <a:rPr lang="en-US" dirty="0"/>
              <a:t>It is applicable treating underground water as well as soil with no offsite transportation </a:t>
            </a:r>
          </a:p>
          <a:p>
            <a:pPr marL="0" indent="0">
              <a:buNone/>
            </a:pPr>
            <a:r>
              <a:rPr lang="en-US" dirty="0"/>
              <a:t>It is limited by inability to manipulate chemical and physical environment </a:t>
            </a:r>
          </a:p>
        </p:txBody>
      </p:sp>
    </p:spTree>
    <p:extLst>
      <p:ext uri="{BB962C8B-B14F-4D97-AF65-F5344CB8AC3E}">
        <p14:creationId xmlns:p14="http://schemas.microsoft.com/office/powerpoint/2010/main" val="2353993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401053"/>
            <a:ext cx="9291215" cy="990603"/>
          </a:xfrm>
        </p:spPr>
        <p:txBody>
          <a:bodyPr>
            <a:normAutofit/>
          </a:bodyPr>
          <a:lstStyle/>
          <a:p>
            <a:r>
              <a:rPr lang="en-US" b="1" dirty="0"/>
              <a:t>Encapsulation</a:t>
            </a:r>
            <a:br>
              <a:rPr lang="en-US" b="1" dirty="0"/>
            </a:br>
            <a:endParaRPr lang="en-US" dirty="0"/>
          </a:p>
        </p:txBody>
      </p:sp>
      <p:sp>
        <p:nvSpPr>
          <p:cNvPr id="3" name="Content Placeholder 2"/>
          <p:cNvSpPr>
            <a:spLocks noGrp="1"/>
          </p:cNvSpPr>
          <p:nvPr>
            <p:ph idx="1"/>
          </p:nvPr>
        </p:nvSpPr>
        <p:spPr/>
        <p:txBody>
          <a:bodyPr>
            <a:normAutofit/>
          </a:bodyPr>
          <a:lstStyle/>
          <a:p>
            <a:pPr marL="0" indent="0">
              <a:buNone/>
            </a:pPr>
            <a:r>
              <a:rPr lang="en-US" dirty="0"/>
              <a:t>How it works </a:t>
            </a:r>
          </a:p>
          <a:p>
            <a:r>
              <a:rPr lang="en-US" dirty="0"/>
              <a:t>It works by having Contaminated Soil that is  mixed with lime, concrete and cement</a:t>
            </a:r>
          </a:p>
          <a:p>
            <a:r>
              <a:rPr lang="en-US" dirty="0"/>
              <a:t>This prevents any soil contamination coming from outside. The affected  soil is separated to avoid  spreading(Nida, </a:t>
            </a:r>
            <a:r>
              <a:rPr lang="en-US" baseline="30000" dirty="0"/>
              <a:t> </a:t>
            </a:r>
            <a:r>
              <a:rPr lang="en-US" dirty="0"/>
              <a:t>Namra &amp; Maham 2018). </a:t>
            </a:r>
          </a:p>
          <a:p>
            <a:r>
              <a:rPr lang="en-US" dirty="0"/>
              <a:t>Method not suitable if soil is intended for cultivation.</a:t>
            </a:r>
          </a:p>
        </p:txBody>
      </p:sp>
    </p:spTree>
    <p:extLst>
      <p:ext uri="{BB962C8B-B14F-4D97-AF65-F5344CB8AC3E}">
        <p14:creationId xmlns:p14="http://schemas.microsoft.com/office/powerpoint/2010/main" val="1545674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Pros and cons of encapsulation</a:t>
            </a:r>
          </a:p>
        </p:txBody>
      </p:sp>
      <p:sp>
        <p:nvSpPr>
          <p:cNvPr id="3" name="Text Placeholder 2"/>
          <p:cNvSpPr>
            <a:spLocks noGrp="1"/>
          </p:cNvSpPr>
          <p:nvPr>
            <p:ph type="body" idx="1"/>
          </p:nvPr>
        </p:nvSpPr>
        <p:spPr/>
        <p:txBody>
          <a:bodyPr/>
          <a:lstStyle/>
          <a:p>
            <a:r>
              <a:rPr lang="en-US" dirty="0"/>
              <a:t>Pros </a:t>
            </a:r>
          </a:p>
        </p:txBody>
      </p:sp>
      <p:sp>
        <p:nvSpPr>
          <p:cNvPr id="4" name="Content Placeholder 3"/>
          <p:cNvSpPr>
            <a:spLocks noGrp="1"/>
          </p:cNvSpPr>
          <p:nvPr>
            <p:ph sz="half" idx="2"/>
          </p:nvPr>
        </p:nvSpPr>
        <p:spPr/>
        <p:txBody>
          <a:bodyPr/>
          <a:lstStyle/>
          <a:p>
            <a:r>
              <a:rPr lang="en-US" dirty="0"/>
              <a:t>Consider as the most effective.</a:t>
            </a:r>
          </a:p>
          <a:p>
            <a:r>
              <a:rPr lang="en-US" dirty="0"/>
              <a:t>Time efficient</a:t>
            </a:r>
          </a:p>
          <a:p>
            <a:r>
              <a:rPr lang="en-US" dirty="0"/>
              <a:t>Rectifies heavy metals that are contaminated in the site </a:t>
            </a:r>
          </a:p>
          <a:p>
            <a:r>
              <a:rPr lang="en-US" dirty="0"/>
              <a:t>Extraction is very favorable </a:t>
            </a:r>
          </a:p>
        </p:txBody>
      </p:sp>
      <p:sp>
        <p:nvSpPr>
          <p:cNvPr id="5" name="Text Placeholder 4"/>
          <p:cNvSpPr>
            <a:spLocks noGrp="1"/>
          </p:cNvSpPr>
          <p:nvPr>
            <p:ph type="body" sz="quarter" idx="3"/>
          </p:nvPr>
        </p:nvSpPr>
        <p:spPr/>
        <p:txBody>
          <a:bodyPr/>
          <a:lstStyle/>
          <a:p>
            <a:r>
              <a:rPr lang="en-US" dirty="0"/>
              <a:t>Cons </a:t>
            </a:r>
          </a:p>
        </p:txBody>
      </p:sp>
      <p:sp>
        <p:nvSpPr>
          <p:cNvPr id="6" name="Content Placeholder 5"/>
          <p:cNvSpPr>
            <a:spLocks noGrp="1"/>
          </p:cNvSpPr>
          <p:nvPr>
            <p:ph sz="quarter" idx="4"/>
          </p:nvPr>
        </p:nvSpPr>
        <p:spPr/>
        <p:txBody>
          <a:bodyPr/>
          <a:lstStyle/>
          <a:p>
            <a:r>
              <a:rPr lang="en-US" dirty="0">
                <a:latin typeface="Times New Roman" panose="02020603050405020304" pitchFamily="18" charset="0"/>
                <a:cs typeface="Times New Roman" panose="02020603050405020304" pitchFamily="18" charset="0"/>
              </a:rPr>
              <a:t>Not suitable if soil is to be used for cultivation</a:t>
            </a:r>
          </a:p>
          <a:p>
            <a:r>
              <a:rPr lang="en-US" dirty="0">
                <a:latin typeface="Times New Roman" panose="02020603050405020304" pitchFamily="18" charset="0"/>
                <a:cs typeface="Times New Roman" panose="02020603050405020304" pitchFamily="18" charset="0"/>
              </a:rPr>
              <a:t>It more of separates than filter</a:t>
            </a:r>
          </a:p>
          <a:p>
            <a:r>
              <a:rPr lang="en-US" dirty="0">
                <a:latin typeface="Times New Roman" panose="02020603050405020304" pitchFamily="18" charset="0"/>
                <a:cs typeface="Times New Roman" panose="02020603050405020304" pitchFamily="18" charset="0"/>
              </a:rPr>
              <a:t>Requires some time for remedial actions to take action </a:t>
            </a:r>
          </a:p>
        </p:txBody>
      </p:sp>
    </p:spTree>
    <p:extLst>
      <p:ext uri="{BB962C8B-B14F-4D97-AF65-F5344CB8AC3E}">
        <p14:creationId xmlns:p14="http://schemas.microsoft.com/office/powerpoint/2010/main" val="507773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D9735-7834-4C27-8875-D12861937952}"/>
              </a:ext>
            </a:extLst>
          </p:cNvPr>
          <p:cNvSpPr>
            <a:spLocks noGrp="1"/>
          </p:cNvSpPr>
          <p:nvPr>
            <p:ph type="ctrTitle"/>
          </p:nvPr>
        </p:nvSpPr>
        <p:spPr>
          <a:xfrm>
            <a:off x="1477584" y="941696"/>
            <a:ext cx="8637073" cy="1009934"/>
          </a:xfrm>
        </p:spPr>
        <p:txBody>
          <a:bodyPr>
            <a:normAutofit/>
          </a:bodyPr>
          <a:lstStyle/>
          <a:p>
            <a:r>
              <a:rPr lang="en-US" sz="2400" dirty="0">
                <a:latin typeface="Times New Roman" panose="02020603050405020304" pitchFamily="18" charset="0"/>
                <a:cs typeface="Times New Roman" panose="02020603050405020304" pitchFamily="18" charset="0"/>
              </a:rPr>
              <a:t>Feasibility study </a:t>
            </a:r>
          </a:p>
        </p:txBody>
      </p:sp>
      <p:sp>
        <p:nvSpPr>
          <p:cNvPr id="3" name="Subtitle 2">
            <a:extLst>
              <a:ext uri="{FF2B5EF4-FFF2-40B4-BE49-F238E27FC236}">
                <a16:creationId xmlns:a16="http://schemas.microsoft.com/office/drawing/2014/main" id="{CB02C04D-C533-40CA-8251-15D5EB80DB63}"/>
              </a:ext>
            </a:extLst>
          </p:cNvPr>
          <p:cNvSpPr>
            <a:spLocks noGrp="1"/>
          </p:cNvSpPr>
          <p:nvPr>
            <p:ph type="subTitle" idx="1"/>
          </p:nvPr>
        </p:nvSpPr>
        <p:spPr>
          <a:xfrm>
            <a:off x="1774424" y="2400300"/>
            <a:ext cx="8637072" cy="3219450"/>
          </a:xfrm>
        </p:spPr>
        <p:txBody>
          <a:bodyPr>
            <a:noAutofit/>
          </a:bodyPr>
          <a:lstStyle/>
          <a:p>
            <a:pPr algn="l"/>
            <a:r>
              <a:rPr lang="en-US" cap="none" dirty="0">
                <a:latin typeface="Times New Roman" panose="02020603050405020304" pitchFamily="18" charset="0"/>
                <a:cs typeface="Times New Roman" panose="02020603050405020304" pitchFamily="18" charset="0"/>
              </a:rPr>
              <a:t>Before starting </a:t>
            </a:r>
            <a:r>
              <a:rPr lang="en-US" b="1" cap="none" dirty="0">
                <a:latin typeface="Times New Roman" panose="02020603050405020304" pitchFamily="18" charset="0"/>
                <a:cs typeface="Times New Roman" panose="02020603050405020304" pitchFamily="18" charset="0"/>
              </a:rPr>
              <a:t>encapsulation good assessment should be made on Financial, technical, environmental and social aspects related to it</a:t>
            </a:r>
          </a:p>
          <a:p>
            <a:pPr algn="l"/>
            <a:r>
              <a:rPr lang="en-US" b="1" cap="none" dirty="0">
                <a:latin typeface="Times New Roman" panose="02020603050405020304" pitchFamily="18" charset="0"/>
                <a:cs typeface="Times New Roman" panose="02020603050405020304" pitchFamily="18" charset="0"/>
              </a:rPr>
              <a:t> consider limiting further spread of contaminants or spreading of affected soil </a:t>
            </a:r>
          </a:p>
          <a:p>
            <a:pPr algn="l"/>
            <a:r>
              <a:rPr lang="en-US" b="1" cap="none" dirty="0">
                <a:latin typeface="Times New Roman" panose="02020603050405020304" pitchFamily="18" charset="0"/>
                <a:cs typeface="Times New Roman" panose="02020603050405020304" pitchFamily="18" charset="0"/>
              </a:rPr>
              <a:t>When using this technology soil from the site is not used for growing/cultivating </a:t>
            </a:r>
          </a:p>
          <a:p>
            <a:pPr algn="l"/>
            <a:r>
              <a:rPr lang="en-US" b="1" cap="none" dirty="0">
                <a:latin typeface="Times New Roman" panose="02020603050405020304" pitchFamily="18" charset="0"/>
                <a:cs typeface="Times New Roman" panose="02020603050405020304" pitchFamily="18" charset="0"/>
              </a:rPr>
              <a:t>Whenever, using this technique  aspects considered are types of contamination, extent to which area is contaminated, acceptability by public, time of implementing and cost effectiveness </a:t>
            </a:r>
          </a:p>
          <a:p>
            <a:pPr algn="l"/>
            <a:endParaRPr lang="en-US" b="1" cap="none" dirty="0">
              <a:latin typeface="Times New Roman" panose="02020603050405020304" pitchFamily="18" charset="0"/>
              <a:cs typeface="Times New Roman" panose="02020603050405020304" pitchFamily="18" charset="0"/>
            </a:endParaRPr>
          </a:p>
          <a:p>
            <a:pPr algn="l"/>
            <a:r>
              <a:rPr lang="en-US" dirty="0">
                <a:latin typeface="Times New Roman" panose="02020603050405020304" pitchFamily="18" charset="0"/>
                <a:cs typeface="Times New Roman" panose="02020603050405020304" pitchFamily="18" charset="0"/>
              </a:rPr>
              <a:t> </a:t>
            </a:r>
            <a:endParaRPr lang="en-US"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5272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510" y="190369"/>
            <a:ext cx="9291215" cy="1049235"/>
          </a:xfrm>
        </p:spPr>
        <p:txBody>
          <a:bodyPr/>
          <a:lstStyle/>
          <a:p>
            <a:r>
              <a:rPr lang="en-US" dirty="0"/>
              <a:t>References</a:t>
            </a:r>
          </a:p>
        </p:txBody>
      </p:sp>
      <p:sp>
        <p:nvSpPr>
          <p:cNvPr id="3" name="Content Placeholder 2"/>
          <p:cNvSpPr>
            <a:spLocks noGrp="1"/>
          </p:cNvSpPr>
          <p:nvPr>
            <p:ph idx="1"/>
          </p:nvPr>
        </p:nvSpPr>
        <p:spPr>
          <a:xfrm>
            <a:off x="1342397" y="1128627"/>
            <a:ext cx="9291215" cy="5062623"/>
          </a:xfrm>
        </p:spPr>
        <p:txBody>
          <a:bodyPr>
            <a:noAutofit/>
          </a:bodyPr>
          <a:lstStyle/>
          <a:p>
            <a:r>
              <a:rPr lang="en-US" sz="1600" dirty="0">
                <a:latin typeface="Times New Roman" panose="02020603050405020304" pitchFamily="18" charset="0"/>
                <a:cs typeface="Times New Roman" panose="02020603050405020304" pitchFamily="18" charset="0"/>
              </a:rPr>
              <a:t>Azubuike, C. C., Chikere, C. B., &amp; Okpokwasili, G. C. (2016). Bioremediation techniques–classification based on site of application: principles, advantages, limitations and prospects. </a:t>
            </a:r>
            <a:r>
              <a:rPr lang="en-US" sz="1600" i="1" dirty="0">
                <a:latin typeface="Times New Roman" panose="02020603050405020304" pitchFamily="18" charset="0"/>
                <a:cs typeface="Times New Roman" panose="02020603050405020304" pitchFamily="18" charset="0"/>
              </a:rPr>
              <a:t>World Journal of Microbiology and Biotechnology</a:t>
            </a:r>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32</a:t>
            </a:r>
            <a:r>
              <a:rPr lang="en-US" sz="1600" dirty="0">
                <a:latin typeface="Times New Roman" panose="02020603050405020304" pitchFamily="18" charset="0"/>
                <a:cs typeface="Times New Roman" panose="02020603050405020304" pitchFamily="18" charset="0"/>
              </a:rPr>
              <a:t>(11), 180</a:t>
            </a:r>
          </a:p>
          <a:p>
            <a:r>
              <a:rPr lang="en-US" sz="1600" dirty="0">
                <a:latin typeface="Times New Roman" panose="02020603050405020304" pitchFamily="18" charset="0"/>
                <a:cs typeface="Times New Roman" panose="02020603050405020304" pitchFamily="18" charset="0"/>
              </a:rPr>
              <a:t>Liu, L., Li, W., Song, W., &amp; Guo, M. (2018). Remediation techniques for heavy metal-contaminated soils: principles and applicability. </a:t>
            </a:r>
            <a:r>
              <a:rPr lang="en-US" sz="1600" i="1" dirty="0">
                <a:latin typeface="Times New Roman" panose="02020603050405020304" pitchFamily="18" charset="0"/>
                <a:cs typeface="Times New Roman" panose="02020603050405020304" pitchFamily="18" charset="0"/>
              </a:rPr>
              <a:t>Science of the Total Environment</a:t>
            </a:r>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633</a:t>
            </a:r>
            <a:r>
              <a:rPr lang="en-US" sz="1600" dirty="0">
                <a:latin typeface="Times New Roman" panose="02020603050405020304" pitchFamily="18" charset="0"/>
                <a:cs typeface="Times New Roman" panose="02020603050405020304" pitchFamily="18" charset="0"/>
              </a:rPr>
              <a:t>, 206-219. </a:t>
            </a:r>
          </a:p>
          <a:p>
            <a:r>
              <a:rPr lang="en-US" sz="1600" dirty="0">
                <a:latin typeface="Times New Roman" panose="02020603050405020304" pitchFamily="18" charset="0"/>
                <a:cs typeface="Times New Roman" panose="02020603050405020304" pitchFamily="18" charset="0"/>
              </a:rPr>
              <a:t>Nida T. Khan</a:t>
            </a:r>
            <a:r>
              <a:rPr lang="en-US" sz="1600" baseline="300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Namra J &amp; Maham J. Khan ( 2018). A Brief Overview of Contaminated Soil Remediation Methods</a:t>
            </a:r>
          </a:p>
          <a:p>
            <a:r>
              <a:rPr lang="en-US" sz="1600" dirty="0">
                <a:latin typeface="Times New Roman" panose="02020603050405020304" pitchFamily="18" charset="0"/>
                <a:cs typeface="Times New Roman" panose="02020603050405020304" pitchFamily="18" charset="0"/>
              </a:rPr>
              <a:t>Wang, S. Y., Kuo, Y. C., Hong, A., Chang, Y. M., &amp; Kao, C. M. (2016). Bioremediation of diesel and lubricant oil-contaminated soils using enhanced landfarming system. </a:t>
            </a:r>
            <a:r>
              <a:rPr lang="en-US" sz="1600" i="1" dirty="0">
                <a:latin typeface="Times New Roman" panose="02020603050405020304" pitchFamily="18" charset="0"/>
                <a:cs typeface="Times New Roman" panose="02020603050405020304" pitchFamily="18" charset="0"/>
              </a:rPr>
              <a:t>Chemosphere</a:t>
            </a:r>
            <a:r>
              <a:rPr lang="en-US" sz="1600"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164</a:t>
            </a:r>
            <a:r>
              <a:rPr lang="en-US" sz="1600" dirty="0">
                <a:latin typeface="Times New Roman" panose="02020603050405020304" pitchFamily="18" charset="0"/>
                <a:cs typeface="Times New Roman" panose="02020603050405020304" pitchFamily="18" charset="0"/>
              </a:rPr>
              <a:t>, 558-567.</a:t>
            </a:r>
          </a:p>
          <a:p>
            <a:r>
              <a:rPr lang="en-US" sz="1600" dirty="0">
                <a:latin typeface="Times New Roman" panose="02020603050405020304" pitchFamily="18" charset="0"/>
                <a:cs typeface="Times New Roman" panose="02020603050405020304" pitchFamily="18" charset="0"/>
              </a:rPr>
              <a:t>Types Of Soil Remediation Techniques For Restoring Soil - Spokane Environmental Solutions. (2019). Retrieved 8 December 2019, from </a:t>
            </a:r>
            <a:r>
              <a:rPr lang="en-US" sz="1600" dirty="0">
                <a:latin typeface="Times New Roman" panose="02020603050405020304" pitchFamily="18" charset="0"/>
                <a:cs typeface="Times New Roman" panose="02020603050405020304" pitchFamily="18" charset="0"/>
                <a:hlinkClick r:id="rId2"/>
              </a:rPr>
              <a:t>https://www.spokaneenvironmental.com/soil-remediation-types-techniques/</a:t>
            </a:r>
            <a:r>
              <a:rPr lang="en-US" sz="1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58539908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409</TotalTime>
  <Words>2219</Words>
  <Application>Microsoft Office PowerPoint</Application>
  <PresentationFormat>Widescreen</PresentationFormat>
  <Paragraphs>216</Paragraphs>
  <Slides>18</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Rockwell</vt:lpstr>
      <vt:lpstr>Times New Roman</vt:lpstr>
      <vt:lpstr>Wingdings</vt:lpstr>
      <vt:lpstr>Gallery</vt:lpstr>
      <vt:lpstr>Soil remediation strategies  </vt:lpstr>
      <vt:lpstr>Introduction: Soil remediation strategies </vt:lpstr>
      <vt:lpstr>Thermal Desorption technologies  </vt:lpstr>
      <vt:lpstr>Pros and cons of thermal desorption technology  </vt:lpstr>
      <vt:lpstr>Feasibility study for thermal desorption  </vt:lpstr>
      <vt:lpstr>Soil washing technologies </vt:lpstr>
      <vt:lpstr>Pros and cons</vt:lpstr>
      <vt:lpstr>Feasibility of soil washing</vt:lpstr>
      <vt:lpstr>Soil vapor extraction</vt:lpstr>
      <vt:lpstr>Pros and cons</vt:lpstr>
      <vt:lpstr>Feasibility </vt:lpstr>
      <vt:lpstr>Bioremediation technology</vt:lpstr>
      <vt:lpstr>Pros and cons</vt:lpstr>
      <vt:lpstr>Feasibility of Bioremediation</vt:lpstr>
      <vt:lpstr>Encapsulation </vt:lpstr>
      <vt:lpstr>Pros and cons of encapsulation</vt:lpstr>
      <vt:lpstr>Feasibility study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Soil remediation strategies</dc:title>
  <dc:creator>Hp</dc:creator>
  <cp:lastModifiedBy>Hp</cp:lastModifiedBy>
  <cp:revision>110</cp:revision>
  <dcterms:created xsi:type="dcterms:W3CDTF">2019-12-08T04:02:30Z</dcterms:created>
  <dcterms:modified xsi:type="dcterms:W3CDTF">2019-12-08T14:25:16Z</dcterms:modified>
</cp:coreProperties>
</file>